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Lst>
  <p:notesMasterIdLst>
    <p:notesMasterId r:id="rId24"/>
  </p:notesMasterIdLst>
  <p:handoutMasterIdLst>
    <p:handoutMasterId r:id="rId25"/>
  </p:handoutMasterIdLst>
  <p:sldIdLst>
    <p:sldId id="256" r:id="rId2"/>
    <p:sldId id="261" r:id="rId3"/>
    <p:sldId id="264" r:id="rId4"/>
    <p:sldId id="265" r:id="rId5"/>
    <p:sldId id="266" r:id="rId6"/>
    <p:sldId id="272" r:id="rId7"/>
    <p:sldId id="267" r:id="rId8"/>
    <p:sldId id="268" r:id="rId9"/>
    <p:sldId id="271" r:id="rId10"/>
    <p:sldId id="269" r:id="rId11"/>
    <p:sldId id="275" r:id="rId12"/>
    <p:sldId id="276" r:id="rId13"/>
    <p:sldId id="270" r:id="rId14"/>
    <p:sldId id="278" r:id="rId15"/>
    <p:sldId id="279" r:id="rId16"/>
    <p:sldId id="280" r:id="rId17"/>
    <p:sldId id="281" r:id="rId18"/>
    <p:sldId id="282" r:id="rId19"/>
    <p:sldId id="285" r:id="rId20"/>
    <p:sldId id="283" r:id="rId21"/>
    <p:sldId id="284" r:id="rId22"/>
    <p:sldId id="286" r:id="rId23"/>
  </p:sldIdLst>
  <p:sldSz cx="9144000" cy="6858000" type="screen4x3"/>
  <p:notesSz cx="6858000" cy="9144000"/>
  <p:embeddedFontLst>
    <p:embeddedFont>
      <p:font typeface="Times" pitchFamily="18" charset="0"/>
      <p:regular r:id="rId26"/>
      <p:bold r:id="rId27"/>
      <p:italic r:id="rId28"/>
      <p:boldItalic r:id="rId29"/>
    </p:embeddedFont>
    <p:embeddedFont>
      <p:font typeface="ＭＳ Ｐゴシック" pitchFamily="34" charset="-128"/>
      <p:regular r:id="rId30"/>
    </p:embeddedFont>
    <p:embeddedFont>
      <p:font typeface="Verdana" pitchFamily="34" charset="0"/>
      <p:regular r:id="rId31"/>
      <p:bold r:id="rId32"/>
      <p:italic r:id="rId33"/>
      <p:boldItalic r:id="rId34"/>
    </p:embeddedFont>
  </p:embeddedFontLst>
  <p:defaultTextStyle>
    <a:defPPr>
      <a:defRPr lang="it-IT"/>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a:srgbClr val="FFCC66"/>
    <a:srgbClr val="99FF33"/>
    <a:srgbClr val="FFCCCC"/>
    <a:srgbClr val="FFFF99"/>
    <a:srgbClr val="FF7C80"/>
    <a:srgbClr val="FFFFCC"/>
    <a:srgbClr val="CCECFF"/>
    <a:srgbClr val="66FF66"/>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88229" autoAdjust="0"/>
  </p:normalViewPr>
  <p:slideViewPr>
    <p:cSldViewPr>
      <p:cViewPr>
        <p:scale>
          <a:sx n="90" d="100"/>
          <a:sy n="90" d="100"/>
        </p:scale>
        <p:origin x="-12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416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Sheet1!$A$2</c:f>
              <c:strCache>
                <c:ptCount val="1"/>
                <c:pt idx="0">
                  <c:v>Singlethreaded</c:v>
                </c:pt>
              </c:strCache>
            </c:strRef>
          </c:tx>
          <c:invertIfNegative val="0"/>
          <c:dLbls>
            <c:txPr>
              <a:bodyPr/>
              <a:lstStyle/>
              <a:p>
                <a:pPr>
                  <a:defRPr sz="1800" b="1"/>
                </a:pPr>
                <a:endParaRPr lang="en-US"/>
              </a:p>
            </c:txPr>
            <c:dLblPos val="outEnd"/>
            <c:showLegendKey val="0"/>
            <c:showVal val="1"/>
            <c:showCatName val="0"/>
            <c:showSerName val="0"/>
            <c:showPercent val="0"/>
            <c:showBubbleSize val="0"/>
            <c:showLeaderLines val="0"/>
          </c:dLbls>
          <c:cat>
            <c:strRef>
              <c:f>Sheet1!$B$1:$D$1</c:f>
              <c:strCache>
                <c:ptCount val="3"/>
                <c:pt idx="0">
                  <c:v>Mora / Nehalem 3.0GHz SSE</c:v>
                </c:pt>
                <c:pt idx="1">
                  <c:v>New / Nehalem 3.2GHz SSE</c:v>
                </c:pt>
                <c:pt idx="2">
                  <c:v>New / Sandy Bridge 3.4GHz AVX</c:v>
                </c:pt>
              </c:strCache>
            </c:strRef>
          </c:cat>
          <c:val>
            <c:numRef>
              <c:f>Sheet1!$B$2:$D$2</c:f>
              <c:numCache>
                <c:formatCode>General</c:formatCode>
                <c:ptCount val="3"/>
                <c:pt idx="0">
                  <c:v>1.3</c:v>
                </c:pt>
                <c:pt idx="1">
                  <c:v>1.7</c:v>
                </c:pt>
                <c:pt idx="2">
                  <c:v>2.8</c:v>
                </c:pt>
              </c:numCache>
            </c:numRef>
          </c:val>
        </c:ser>
        <c:ser>
          <c:idx val="1"/>
          <c:order val="1"/>
          <c:tx>
            <c:strRef>
              <c:f>Sheet1!$A$3</c:f>
              <c:strCache>
                <c:ptCount val="1"/>
                <c:pt idx="0">
                  <c:v>Multithreaded</c:v>
                </c:pt>
              </c:strCache>
            </c:strRef>
          </c:tx>
          <c:invertIfNegative val="0"/>
          <c:dLbls>
            <c:txPr>
              <a:bodyPr/>
              <a:lstStyle/>
              <a:p>
                <a:pPr>
                  <a:defRPr sz="1800" b="1"/>
                </a:pPr>
                <a:endParaRPr lang="en-US"/>
              </a:p>
            </c:txPr>
            <c:dLblPos val="outEnd"/>
            <c:showLegendKey val="0"/>
            <c:showVal val="1"/>
            <c:showCatName val="0"/>
            <c:showSerName val="0"/>
            <c:showPercent val="0"/>
            <c:showBubbleSize val="0"/>
            <c:showLeaderLines val="0"/>
          </c:dLbls>
          <c:cat>
            <c:strRef>
              <c:f>Sheet1!$B$1:$D$1</c:f>
              <c:strCache>
                <c:ptCount val="3"/>
                <c:pt idx="0">
                  <c:v>Mora / Nehalem 3.0GHz SSE</c:v>
                </c:pt>
                <c:pt idx="1">
                  <c:v>New / Nehalem 3.2GHz SSE</c:v>
                </c:pt>
                <c:pt idx="2">
                  <c:v>New / Sandy Bridge 3.4GHz AVX</c:v>
                </c:pt>
              </c:strCache>
            </c:strRef>
          </c:cat>
          <c:val>
            <c:numRef>
              <c:f>Sheet1!$B$3:$D$3</c:f>
              <c:numCache>
                <c:formatCode>General</c:formatCode>
                <c:ptCount val="3"/>
                <c:pt idx="0">
                  <c:v>5.5</c:v>
                </c:pt>
                <c:pt idx="1">
                  <c:v>6.2</c:v>
                </c:pt>
                <c:pt idx="2">
                  <c:v>5.8</c:v>
                </c:pt>
              </c:numCache>
            </c:numRef>
          </c:val>
        </c:ser>
        <c:dLbls>
          <c:dLblPos val="outEnd"/>
          <c:showLegendKey val="0"/>
          <c:showVal val="1"/>
          <c:showCatName val="0"/>
          <c:showSerName val="0"/>
          <c:showPercent val="0"/>
          <c:showBubbleSize val="0"/>
        </c:dLbls>
        <c:gapWidth val="150"/>
        <c:axId val="35280768"/>
        <c:axId val="35278848"/>
      </c:barChart>
      <c:catAx>
        <c:axId val="35280768"/>
        <c:scaling>
          <c:orientation val="minMax"/>
        </c:scaling>
        <c:delete val="0"/>
        <c:axPos val="b"/>
        <c:majorTickMark val="out"/>
        <c:minorTickMark val="none"/>
        <c:tickLblPos val="nextTo"/>
        <c:txPr>
          <a:bodyPr/>
          <a:lstStyle/>
          <a:p>
            <a:pPr>
              <a:defRPr sz="1800"/>
            </a:pPr>
            <a:endParaRPr lang="en-US"/>
          </a:p>
        </c:txPr>
        <c:crossAx val="35278848"/>
        <c:crosses val="autoZero"/>
        <c:auto val="1"/>
        <c:lblAlgn val="ctr"/>
        <c:lblOffset val="100"/>
        <c:noMultiLvlLbl val="0"/>
      </c:catAx>
      <c:valAx>
        <c:axId val="35278848"/>
        <c:scaling>
          <c:orientation val="minMax"/>
        </c:scaling>
        <c:delete val="0"/>
        <c:axPos val="l"/>
        <c:majorGridlines/>
        <c:title>
          <c:tx>
            <c:rich>
              <a:bodyPr rot="-5400000" vert="horz"/>
              <a:lstStyle/>
              <a:p>
                <a:pPr>
                  <a:defRPr sz="1400" b="0"/>
                </a:pPr>
                <a:r>
                  <a:rPr lang="en-US" sz="1400" b="0"/>
                  <a:t>Mray/s</a:t>
                </a:r>
              </a:p>
            </c:rich>
          </c:tx>
          <c:layout/>
          <c:overlay val="0"/>
        </c:title>
        <c:numFmt formatCode="General" sourceLinked="1"/>
        <c:majorTickMark val="out"/>
        <c:minorTickMark val="none"/>
        <c:tickLblPos val="nextTo"/>
        <c:txPr>
          <a:bodyPr/>
          <a:lstStyle/>
          <a:p>
            <a:pPr>
              <a:defRPr sz="1200"/>
            </a:pPr>
            <a:endParaRPr lang="en-US"/>
          </a:p>
        </c:txPr>
        <c:crossAx val="35280768"/>
        <c:crosses val="autoZero"/>
        <c:crossBetween val="between"/>
      </c:valAx>
    </c:plotArea>
    <c:legend>
      <c:legendPos val="t"/>
      <c:layout/>
      <c:overlay val="0"/>
      <c:txPr>
        <a:bodyPr/>
        <a:lstStyle/>
        <a:p>
          <a:pPr>
            <a:defRPr sz="1600"/>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Sheet1!$A$2</c:f>
              <c:strCache>
                <c:ptCount val="1"/>
                <c:pt idx="0">
                  <c:v>Singlethreaded</c:v>
                </c:pt>
              </c:strCache>
            </c:strRef>
          </c:tx>
          <c:invertIfNegative val="0"/>
          <c:dLbls>
            <c:txPr>
              <a:bodyPr/>
              <a:lstStyle/>
              <a:p>
                <a:pPr>
                  <a:defRPr sz="1800" b="1"/>
                </a:pPr>
                <a:endParaRPr lang="en-US"/>
              </a:p>
            </c:txPr>
            <c:dLblPos val="outEnd"/>
            <c:showLegendKey val="0"/>
            <c:showVal val="1"/>
            <c:showCatName val="0"/>
            <c:showSerName val="0"/>
            <c:showPercent val="0"/>
            <c:showBubbleSize val="0"/>
            <c:showLeaderLines val="0"/>
          </c:dLbls>
          <c:cat>
            <c:strRef>
              <c:f>Sheet1!$B$1:$D$1</c:f>
              <c:strCache>
                <c:ptCount val="3"/>
                <c:pt idx="0">
                  <c:v>New / SSE</c:v>
                </c:pt>
                <c:pt idx="1">
                  <c:v>New / AVX</c:v>
                </c:pt>
                <c:pt idx="2">
                  <c:v>MBVH8 / AVX</c:v>
                </c:pt>
              </c:strCache>
            </c:strRef>
          </c:cat>
          <c:val>
            <c:numRef>
              <c:f>Sheet1!$B$2:$D$2</c:f>
              <c:numCache>
                <c:formatCode>General</c:formatCode>
                <c:ptCount val="3"/>
                <c:pt idx="0">
                  <c:v>1.6</c:v>
                </c:pt>
                <c:pt idx="1">
                  <c:v>2.2000000000000002</c:v>
                </c:pt>
                <c:pt idx="2">
                  <c:v>3</c:v>
                </c:pt>
              </c:numCache>
            </c:numRef>
          </c:val>
        </c:ser>
        <c:ser>
          <c:idx val="1"/>
          <c:order val="1"/>
          <c:tx>
            <c:strRef>
              <c:f>Sheet1!$A$3</c:f>
              <c:strCache>
                <c:ptCount val="1"/>
                <c:pt idx="0">
                  <c:v>Multithreaded</c:v>
                </c:pt>
              </c:strCache>
            </c:strRef>
          </c:tx>
          <c:invertIfNegative val="0"/>
          <c:dLbls>
            <c:txPr>
              <a:bodyPr/>
              <a:lstStyle/>
              <a:p>
                <a:pPr>
                  <a:defRPr sz="1800" b="1"/>
                </a:pPr>
                <a:endParaRPr lang="en-US"/>
              </a:p>
            </c:txPr>
            <c:dLblPos val="outEnd"/>
            <c:showLegendKey val="0"/>
            <c:showVal val="1"/>
            <c:showCatName val="0"/>
            <c:showSerName val="0"/>
            <c:showPercent val="0"/>
            <c:showBubbleSize val="0"/>
            <c:showLeaderLines val="0"/>
          </c:dLbls>
          <c:cat>
            <c:strRef>
              <c:f>Sheet1!$B$1:$D$1</c:f>
              <c:strCache>
                <c:ptCount val="3"/>
                <c:pt idx="0">
                  <c:v>New / SSE</c:v>
                </c:pt>
                <c:pt idx="1">
                  <c:v>New / AVX</c:v>
                </c:pt>
                <c:pt idx="2">
                  <c:v>MBVH8 / AVX</c:v>
                </c:pt>
              </c:strCache>
            </c:strRef>
          </c:cat>
          <c:val>
            <c:numRef>
              <c:f>Sheet1!$B$3:$D$3</c:f>
              <c:numCache>
                <c:formatCode>General</c:formatCode>
                <c:ptCount val="3"/>
                <c:pt idx="0">
                  <c:v>6.7</c:v>
                </c:pt>
                <c:pt idx="1">
                  <c:v>7.5</c:v>
                </c:pt>
                <c:pt idx="2">
                  <c:v>16.600000000000001</c:v>
                </c:pt>
              </c:numCache>
            </c:numRef>
          </c:val>
        </c:ser>
        <c:dLbls>
          <c:dLblPos val="outEnd"/>
          <c:showLegendKey val="0"/>
          <c:showVal val="1"/>
          <c:showCatName val="0"/>
          <c:showSerName val="0"/>
          <c:showPercent val="0"/>
          <c:showBubbleSize val="0"/>
        </c:dLbls>
        <c:gapWidth val="150"/>
        <c:axId val="41746432"/>
        <c:axId val="41748736"/>
      </c:barChart>
      <c:catAx>
        <c:axId val="41746432"/>
        <c:scaling>
          <c:orientation val="minMax"/>
        </c:scaling>
        <c:delete val="0"/>
        <c:axPos val="b"/>
        <c:majorTickMark val="out"/>
        <c:minorTickMark val="none"/>
        <c:tickLblPos val="nextTo"/>
        <c:txPr>
          <a:bodyPr/>
          <a:lstStyle/>
          <a:p>
            <a:pPr>
              <a:defRPr sz="1800"/>
            </a:pPr>
            <a:endParaRPr lang="en-US"/>
          </a:p>
        </c:txPr>
        <c:crossAx val="41748736"/>
        <c:crosses val="autoZero"/>
        <c:auto val="1"/>
        <c:lblAlgn val="ctr"/>
        <c:lblOffset val="100"/>
        <c:noMultiLvlLbl val="0"/>
      </c:catAx>
      <c:valAx>
        <c:axId val="41748736"/>
        <c:scaling>
          <c:orientation val="minMax"/>
        </c:scaling>
        <c:delete val="0"/>
        <c:axPos val="l"/>
        <c:majorGridlines/>
        <c:title>
          <c:tx>
            <c:rich>
              <a:bodyPr rot="-5400000" vert="horz"/>
              <a:lstStyle/>
              <a:p>
                <a:pPr>
                  <a:defRPr sz="1400" b="0"/>
                </a:pPr>
                <a:r>
                  <a:rPr lang="en-US" sz="1400" b="0"/>
                  <a:t>Mray/s</a:t>
                </a:r>
              </a:p>
            </c:rich>
          </c:tx>
          <c:layout/>
          <c:overlay val="0"/>
        </c:title>
        <c:numFmt formatCode="General" sourceLinked="1"/>
        <c:majorTickMark val="out"/>
        <c:minorTickMark val="none"/>
        <c:tickLblPos val="nextTo"/>
        <c:txPr>
          <a:bodyPr/>
          <a:lstStyle/>
          <a:p>
            <a:pPr>
              <a:defRPr sz="1200"/>
            </a:pPr>
            <a:endParaRPr lang="en-US"/>
          </a:p>
        </c:txPr>
        <c:crossAx val="41746432"/>
        <c:crosses val="autoZero"/>
        <c:crossBetween val="between"/>
      </c:valAx>
    </c:plotArea>
    <c:legend>
      <c:legendPos val="t"/>
      <c:layout/>
      <c:overlay val="0"/>
      <c:txPr>
        <a:bodyPr/>
        <a:lstStyle/>
        <a:p>
          <a:pPr>
            <a:defRPr sz="1600"/>
          </a:pPr>
          <a:endParaRPr lang="en-US"/>
        </a:p>
      </c:txPr>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ＭＳ Ｐゴシック" pitchFamily="34" charset="-128"/>
              </a:defRPr>
            </a:lvl1pPr>
          </a:lstStyle>
          <a:p>
            <a:pPr>
              <a:defRPr/>
            </a:pPr>
            <a:endParaRPr lang="en-US"/>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pitchFamily="34" charset="0"/>
                <a:ea typeface="ＭＳ Ｐゴシック" pitchFamily="34" charset="-128"/>
              </a:defRPr>
            </a:lvl1pPr>
          </a:lstStyle>
          <a:p>
            <a:pPr>
              <a:defRPr/>
            </a:pPr>
            <a:fld id="{0126E3F2-0D24-4B68-BA79-976924269514}" type="datetimeFigureOut">
              <a:rPr lang="en-US"/>
              <a:pPr>
                <a:defRPr/>
              </a:pPr>
              <a:t>5/17/2012</a:t>
            </a:fld>
            <a:endParaRPr lang="en-US" dirty="0"/>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ＭＳ Ｐゴシック" pitchFamily="34" charset="-128"/>
              </a:defRPr>
            </a:lvl1pPr>
          </a:lstStyle>
          <a:p>
            <a:pPr>
              <a:defRPr/>
            </a:pPr>
            <a:endParaRPr lang="en-US"/>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ea typeface="ＭＳ Ｐゴシック" pitchFamily="34" charset="-128"/>
              </a:defRPr>
            </a:lvl1pPr>
          </a:lstStyle>
          <a:p>
            <a:pPr>
              <a:defRPr/>
            </a:pPr>
            <a:fld id="{092CCA77-3817-4F04-8D25-EE3CC57B75E3}" type="slidenum">
              <a:rPr lang="en-US"/>
              <a:pPr>
                <a:defRPr/>
              </a:pPr>
              <a:t>‹#›</a:t>
            </a:fld>
            <a:endParaRPr lang="en-US" dirty="0"/>
          </a:p>
        </p:txBody>
      </p:sp>
    </p:spTree>
    <p:extLst>
      <p:ext uri="{BB962C8B-B14F-4D97-AF65-F5344CB8AC3E}">
        <p14:creationId xmlns:p14="http://schemas.microsoft.com/office/powerpoint/2010/main" val="1687811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ＭＳ Ｐゴシック" pitchFamily="34" charset="-128"/>
                <a:cs typeface="+mn-cs"/>
              </a:defRPr>
            </a:lvl1pPr>
          </a:lstStyle>
          <a:p>
            <a:pPr>
              <a:defRPr/>
            </a:pPr>
            <a:endParaRPr lang="it-IT"/>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ＭＳ Ｐゴシック" pitchFamily="34" charset="-128"/>
                <a:cs typeface="+mn-cs"/>
              </a:defRPr>
            </a:lvl1pPr>
          </a:lstStyle>
          <a:p>
            <a:pPr>
              <a:defRPr/>
            </a:pPr>
            <a:endParaRPr lang="it-IT"/>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it-IT" noProof="0" smtClean="0"/>
              <a:t>Fare clic per modificare gli stili del testo dello schema</a:t>
            </a:r>
          </a:p>
          <a:p>
            <a:pPr lvl="1"/>
            <a:r>
              <a:rPr lang="it-IT" noProof="0" smtClean="0"/>
              <a:t>Secondo livello</a:t>
            </a:r>
          </a:p>
          <a:p>
            <a:pPr lvl="2"/>
            <a:r>
              <a:rPr lang="it-IT" noProof="0" smtClean="0"/>
              <a:t>Terzo livello</a:t>
            </a:r>
          </a:p>
          <a:p>
            <a:pPr lvl="3"/>
            <a:r>
              <a:rPr lang="it-IT" noProof="0" smtClean="0"/>
              <a:t>Quarto livello</a:t>
            </a:r>
          </a:p>
          <a:p>
            <a:pPr lvl="4"/>
            <a:r>
              <a:rPr lang="it-IT" noProof="0" smtClean="0"/>
              <a:t>Quinto livello</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ＭＳ Ｐゴシック" pitchFamily="34" charset="-128"/>
                <a:cs typeface="+mn-cs"/>
              </a:defRPr>
            </a:lvl1pPr>
          </a:lstStyle>
          <a:p>
            <a:pPr>
              <a:defRPr/>
            </a:pPr>
            <a:endParaRPr lang="it-IT"/>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atin typeface="Arial" charset="0"/>
                <a:ea typeface="ＭＳ Ｐゴシック" pitchFamily="34" charset="-128"/>
                <a:cs typeface="+mn-cs"/>
              </a:defRPr>
            </a:lvl1pPr>
          </a:lstStyle>
          <a:p>
            <a:pPr>
              <a:defRPr/>
            </a:pPr>
            <a:fld id="{43803023-3737-4832-8E08-1A94C31421F7}" type="slidenum">
              <a:rPr lang="it-IT"/>
              <a:pPr>
                <a:defRPr/>
              </a:pPr>
              <a:t>‹#›</a:t>
            </a:fld>
            <a:endParaRPr lang="it-IT" dirty="0"/>
          </a:p>
        </p:txBody>
      </p:sp>
    </p:spTree>
    <p:extLst>
      <p:ext uri="{BB962C8B-B14F-4D97-AF65-F5344CB8AC3E}">
        <p14:creationId xmlns:p14="http://schemas.microsoft.com/office/powerpoint/2010/main" val="28833562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Attila </a:t>
            </a:r>
            <a:r>
              <a:rPr lang="hu-HU" dirty="0" smtClean="0"/>
              <a:t>Áfra</a:t>
            </a:r>
            <a:r>
              <a:rPr lang="hu-HU" baseline="0" dirty="0" smtClean="0"/>
              <a:t> from Budapest University of Technology, and I will now present my paper about incoherent ray tracing without acceleration structures.</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1</a:t>
            </a:fld>
            <a:endParaRPr lang="it-IT" dirty="0"/>
          </a:p>
        </p:txBody>
      </p:sp>
    </p:spTree>
    <p:extLst>
      <p:ext uri="{BB962C8B-B14F-4D97-AF65-F5344CB8AC3E}">
        <p14:creationId xmlns:p14="http://schemas.microsoft.com/office/powerpoint/2010/main" val="1035324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rays are stored</a:t>
            </a:r>
            <a:r>
              <a:rPr lang="en-US" baseline="0" dirty="0" smtClean="0"/>
              <a:t> in a large array which typically contains millions of rays. Ray filtering partitions this array into two parts: active rays and inactive rays. It reorders directly the ray data, which, for incoherent rays, is faster than reordering an index array because of the more efficient cache usage. This way, the memory accesses are linear and cache space is not wasted.</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10</a:t>
            </a:fld>
            <a:endParaRPr lang="it-IT" dirty="0"/>
          </a:p>
        </p:txBody>
      </p:sp>
    </p:spTree>
    <p:extLst>
      <p:ext uri="{BB962C8B-B14F-4D97-AF65-F5344CB8AC3E}">
        <p14:creationId xmlns:p14="http://schemas.microsoft.com/office/powerpoint/2010/main" val="965884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ray data structure</a:t>
            </a:r>
            <a:r>
              <a:rPr lang="en-US" baseline="0" dirty="0" smtClean="0"/>
              <a:t> is as compact as possible to reduce the required memory bandwidth. Its size is 32 bytes, so it fits exactly into a single AVX register. This has some important performance benefits like faster SIMD computation and data movement. The structure contains the origin, the direction vector, the nearest intersection distance, and a ray ID which is necessary to identify the reordered rays. The reciprocal direction, which is used for the ray-box intersections is not </a:t>
            </a:r>
            <a:r>
              <a:rPr lang="en-US" baseline="0" dirty="0" err="1" smtClean="0"/>
              <a:t>precomputed</a:t>
            </a:r>
            <a:r>
              <a:rPr lang="en-US" baseline="0" dirty="0" smtClean="0"/>
              <a:t> because it would be too expensive to store.</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11</a:t>
            </a:fld>
            <a:endParaRPr lang="it-IT" dirty="0"/>
          </a:p>
        </p:txBody>
      </p:sp>
    </p:spTree>
    <p:extLst>
      <p:ext uri="{BB962C8B-B14F-4D97-AF65-F5344CB8AC3E}">
        <p14:creationId xmlns:p14="http://schemas.microsoft.com/office/powerpoint/2010/main" val="3048968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speed up the ray-box intersections, 8 rays are</a:t>
            </a:r>
            <a:r>
              <a:rPr lang="en-US" baseline="0" dirty="0" smtClean="0"/>
              <a:t> intersected with 1 box at the same time using SIMD. This requires the rays to be in structure-of-arrays format, but they are stored in an array of structures. Thanks to the SIMD-friendly ray layout, the data can be efficiently gathered and rearranged using SIMD load and shuffle operations.</a:t>
            </a:r>
          </a:p>
          <a:p>
            <a:endParaRPr lang="en-US" baseline="0" dirty="0" smtClean="0"/>
          </a:p>
          <a:p>
            <a:r>
              <a:rPr lang="en-US" baseline="0" dirty="0" smtClean="0"/>
              <a:t>The axis-aligned bounding box that is tested against the rays is not computed right before the intersections, but it is computed during a previous triangle partitioning step. This saves an additional sweep over the triangles.</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12</a:t>
            </a:fld>
            <a:endParaRPr lang="it-IT" dirty="0"/>
          </a:p>
        </p:txBody>
      </p:sp>
    </p:spTree>
    <p:extLst>
      <p:ext uri="{BB962C8B-B14F-4D97-AF65-F5344CB8AC3E}">
        <p14:creationId xmlns:p14="http://schemas.microsoft.com/office/powerpoint/2010/main" val="1673908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triangle partitioning is based on BVH-like object list partitioning,</a:t>
            </a:r>
            <a:r>
              <a:rPr lang="en-US" baseline="0" dirty="0" smtClean="0"/>
              <a:t> which has a useful property that it </a:t>
            </a:r>
            <a:r>
              <a:rPr lang="en-US" dirty="0" smtClean="0"/>
              <a:t>produces</a:t>
            </a:r>
            <a:r>
              <a:rPr lang="en-US" baseline="0" dirty="0" smtClean="0"/>
              <a:t> disjoint partitions. We reorder a triangle ID array, and use </a:t>
            </a:r>
            <a:r>
              <a:rPr lang="en-US" baseline="0" dirty="0" err="1" smtClean="0"/>
              <a:t>precomputed</a:t>
            </a:r>
            <a:r>
              <a:rPr lang="en-US" baseline="0" dirty="0" smtClean="0"/>
              <a:t> AABBs in SIMD format to speed up the computations. We use two different partitioning methods: middle partitioning, which is fast, and SAH partitioning which is slower but higher-quality.</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13</a:t>
            </a:fld>
            <a:endParaRPr lang="it-IT" dirty="0"/>
          </a:p>
        </p:txBody>
      </p:sp>
    </p:spTree>
    <p:extLst>
      <p:ext uri="{BB962C8B-B14F-4D97-AF65-F5344CB8AC3E}">
        <p14:creationId xmlns:p14="http://schemas.microsoft.com/office/powerpoint/2010/main" val="2994074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n adaptive partitioning strategy is used, which takes into account the actual ray distribution. We want to use high-quality partitioning only in those parts of the scene where it is beneficial, so we switch between SAH and middle partitioning. This optimization is not possible with traditional ray tracing methods because the acceleration structure is built without prior knowledge about the ray distribution.</a:t>
            </a:r>
          </a:p>
          <a:p>
            <a:endParaRPr lang="en-US" baseline="0" dirty="0" smtClean="0"/>
          </a:p>
          <a:p>
            <a:r>
              <a:rPr lang="en-US" baseline="0" dirty="0" smtClean="0"/>
              <a:t>We select the partitioning method according to ratio of the number of active rays and the number of triangles in the current group. SAH partitioning is used only if this ratio is larger than a predefined threshold (for example, a value between 1 and 2).</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14</a:t>
            </a:fld>
            <a:endParaRPr lang="it-IT" dirty="0"/>
          </a:p>
        </p:txBody>
      </p:sp>
    </p:spTree>
    <p:extLst>
      <p:ext uri="{BB962C8B-B14F-4D97-AF65-F5344CB8AC3E}">
        <p14:creationId xmlns:p14="http://schemas.microsoft.com/office/powerpoint/2010/main" val="2007574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the group of triangles on</a:t>
            </a:r>
            <a:r>
              <a:rPr lang="en-US" baseline="0" dirty="0" smtClean="0"/>
              <a:t> the left will be partitioned using SAH because there are lots of rays. However, for the group on the right, middle partitioning will be used.</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15</a:t>
            </a:fld>
            <a:endParaRPr lang="it-IT" dirty="0"/>
          </a:p>
        </p:txBody>
      </p:sp>
    </p:spTree>
    <p:extLst>
      <p:ext uri="{BB962C8B-B14F-4D97-AF65-F5344CB8AC3E}">
        <p14:creationId xmlns:p14="http://schemas.microsoft.com/office/powerpoint/2010/main" val="2699982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a:t>
            </a:r>
            <a:r>
              <a:rPr lang="en-US" baseline="0" dirty="0" smtClean="0"/>
              <a:t> number of rays or triangles gets below a predefined threshold, the triangles are directly intersected with the rays without further partitioning. SIMD is used to intersect 8 rays with 1 triangle in parallel. The triangles are stored in a compact form. The AABB array used for fast triangle partitioning already encodes 6 of the vertex coordinates of each triangle, so we only have to store the remaining 3 coordinates and some shuffle information necessary to reconstruct the triangles.</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16</a:t>
            </a:fld>
            <a:endParaRPr lang="it-IT" dirty="0"/>
          </a:p>
        </p:txBody>
      </p:sp>
    </p:spTree>
    <p:extLst>
      <p:ext uri="{BB962C8B-B14F-4D97-AF65-F5344CB8AC3E}">
        <p14:creationId xmlns:p14="http://schemas.microsoft.com/office/powerpoint/2010/main" val="1474165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implementation uses a very simple and commonly used multithreading</a:t>
            </a:r>
            <a:r>
              <a:rPr lang="en-US" baseline="0" dirty="0" smtClean="0"/>
              <a:t> approach: tracing N independent ray batches in parallel, one on each thread. This doesn’t need any synchronization, but it is not an optimal solution. There are many triangle partitioning steps which will be repeatedly carried out by different threads. Fortunately, this is not a big issue in practice because triangle partitioning constitutes only a small part of the total runtime: about 10-20%.</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17</a:t>
            </a:fld>
            <a:endParaRPr lang="it-IT" dirty="0"/>
          </a:p>
        </p:txBody>
      </p:sp>
    </p:spTree>
    <p:extLst>
      <p:ext uri="{BB962C8B-B14F-4D97-AF65-F5344CB8AC3E}">
        <p14:creationId xmlns:p14="http://schemas.microsoft.com/office/powerpoint/2010/main" val="2208184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see the results.</a:t>
            </a:r>
            <a:r>
              <a:rPr lang="en-US" baseline="0" dirty="0" smtClean="0"/>
              <a:t> This slide shows the ray tracing performance in million rays per second for the 8-bounce diffuse path tracing of the Conference Room scene</a:t>
            </a:r>
            <a:r>
              <a:rPr lang="en-US" dirty="0" smtClean="0"/>
              <a:t>.</a:t>
            </a:r>
          </a:p>
          <a:p>
            <a:endParaRPr lang="en-US" dirty="0" smtClean="0"/>
          </a:p>
          <a:p>
            <a:r>
              <a:rPr lang="en-US" dirty="0" smtClean="0"/>
              <a:t>The new method, on the Nehalem CPU architecture that supports only SSE, outperforms the only other existing divide-and-conquer ray</a:t>
            </a:r>
            <a:r>
              <a:rPr lang="en-US" baseline="0" dirty="0" smtClean="0"/>
              <a:t> tracer, especially on a single thread. We can see that AVX provides a major speedup over SSE in </a:t>
            </a:r>
            <a:r>
              <a:rPr lang="en-US" baseline="0" dirty="0" err="1" smtClean="0"/>
              <a:t>singlethreading</a:t>
            </a:r>
            <a:r>
              <a:rPr lang="en-US" baseline="0" dirty="0" smtClean="0"/>
              <a:t> mode, but surprisingly, it is slower using multithreading. It is important note that the Sandy Bridge CPU used in the test has a somewhat lower peak memory bandwidth than the Nehalem. This suggests that the algorithm is limited by the available bandwidth.</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18</a:t>
            </a:fld>
            <a:endParaRPr lang="it-IT" dirty="0"/>
          </a:p>
        </p:txBody>
      </p:sp>
    </p:spTree>
    <p:extLst>
      <p:ext uri="{BB962C8B-B14F-4D97-AF65-F5344CB8AC3E}">
        <p14:creationId xmlns:p14="http://schemas.microsoft.com/office/powerpoint/2010/main" val="1442981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other benchmark</a:t>
            </a:r>
            <a:r>
              <a:rPr lang="en-US" baseline="0" dirty="0" smtClean="0"/>
              <a:t> I’ve compared my method against a state-of-the-art MBVH ray tracer with a prebuilt acceleration structure. This means that the MBVH timings did not include the construction. Even so, the new method gets quite close to the MBVH on a single thread. However, the difference is larger on multiple threads: it’s twice slower than the static ray tracer.</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19</a:t>
            </a:fld>
            <a:endParaRPr lang="it-IT" dirty="0"/>
          </a:p>
        </p:txBody>
      </p:sp>
    </p:spTree>
    <p:extLst>
      <p:ext uri="{BB962C8B-B14F-4D97-AF65-F5344CB8AC3E}">
        <p14:creationId xmlns:p14="http://schemas.microsoft.com/office/powerpoint/2010/main" val="167414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Divide-and-conquer ray tracing is a recently introduced alternative</a:t>
            </a:r>
            <a:r>
              <a:rPr lang="en-US" baseline="0" dirty="0" smtClean="0"/>
              <a:t> to traditional ray tracing methods. It doesn’t use any acceleration structures, but despite this, its performance is quite competitive. The inputs of the algorithm are simply the set of rays and the set of objects to intersect. </a:t>
            </a:r>
            <a:r>
              <a:rPr lang="hu-HU" baseline="0" dirty="0" smtClean="0"/>
              <a:t>It uses almost no temporary memory.</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2</a:t>
            </a:fld>
            <a:endParaRPr lang="it-IT" dirty="0"/>
          </a:p>
        </p:txBody>
      </p:sp>
    </p:spTree>
    <p:extLst>
      <p:ext uri="{BB962C8B-B14F-4D97-AF65-F5344CB8AC3E}">
        <p14:creationId xmlns:p14="http://schemas.microsoft.com/office/powerpoint/2010/main" val="3718481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can see a real-time recorded animation</a:t>
            </a:r>
            <a:r>
              <a:rPr lang="en-US" baseline="0" dirty="0" smtClean="0"/>
              <a:t> of the Fairy Forest scene running on an Intel Core i7-2600 CPU. The scene is rendered using 2-bounce diffuse path tracing with 8 paths per pixel. The ray tracing performance is about 8 million rays per second.</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20</a:t>
            </a:fld>
            <a:endParaRPr lang="it-IT" dirty="0"/>
          </a:p>
        </p:txBody>
      </p:sp>
    </p:spTree>
    <p:extLst>
      <p:ext uri="{BB962C8B-B14F-4D97-AF65-F5344CB8AC3E}">
        <p14:creationId xmlns:p14="http://schemas.microsoft.com/office/powerpoint/2010/main" val="2680414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presented method is still in an experimental phase. However, even in it’s current form, it’s an elegant algorithm which can be used as easily as any </a:t>
            </a:r>
            <a:r>
              <a:rPr lang="en-US" baseline="0" dirty="0" err="1" smtClean="0"/>
              <a:t>rasterization</a:t>
            </a:r>
            <a:r>
              <a:rPr lang="en-US" baseline="0" dirty="0" smtClean="0"/>
              <a:t> API. We’ve seen that in most cases it’s not much slower than state-of-the-art static ray tracers with prebuilt acceleration structures. I think that in certain cases sacrificing some performance for a much cleaner rendering architecture is a good trade-off. Also, divide-and-conquer ray tracing could have some very interesting applications like ray-adaptive tessellation and augmenting </a:t>
            </a:r>
            <a:r>
              <a:rPr lang="en-US" baseline="0" dirty="0" err="1" smtClean="0"/>
              <a:t>rasterization</a:t>
            </a:r>
            <a:r>
              <a:rPr lang="en-US" baseline="0" dirty="0" smtClean="0"/>
              <a:t>-based renderers.</a:t>
            </a:r>
          </a:p>
          <a:p>
            <a:endParaRPr lang="en-US" baseline="0" dirty="0" smtClean="0"/>
          </a:p>
          <a:p>
            <a:r>
              <a:rPr lang="en-US" baseline="0" dirty="0" smtClean="0"/>
              <a:t>The primary bottleneck of the algorithm is memory bandwidth, which is one of the major problems that must be solved in the future. Possible solutions could be compressing the ray data and/or presorting the rays. Developing a more efficient multithreading approach and adapting the algorithm to the GPU are also important research directions.</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21</a:t>
            </a:fld>
            <a:endParaRPr lang="it-IT" dirty="0"/>
          </a:p>
        </p:txBody>
      </p:sp>
    </p:spTree>
    <p:extLst>
      <p:ext uri="{BB962C8B-B14F-4D97-AF65-F5344CB8AC3E}">
        <p14:creationId xmlns:p14="http://schemas.microsoft.com/office/powerpoint/2010/main" val="1409262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The algorithm basically</a:t>
            </a:r>
            <a:r>
              <a:rPr lang="hu-HU" baseline="0" dirty="0" smtClean="0"/>
              <a:t> traverses a virtual acceleration structure.</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3</a:t>
            </a:fld>
            <a:endParaRPr lang="it-IT" dirty="0"/>
          </a:p>
        </p:txBody>
      </p:sp>
    </p:spTree>
    <p:extLst>
      <p:ext uri="{BB962C8B-B14F-4D97-AF65-F5344CB8AC3E}">
        <p14:creationId xmlns:p14="http://schemas.microsoft.com/office/powerpoint/2010/main" val="4213740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compute the bounding box of the triangles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4</a:t>
            </a:fld>
            <a:endParaRPr lang="it-IT" dirty="0"/>
          </a:p>
        </p:txBody>
      </p:sp>
    </p:spTree>
    <p:extLst>
      <p:ext uri="{BB962C8B-B14F-4D97-AF65-F5344CB8AC3E}">
        <p14:creationId xmlns:p14="http://schemas.microsoft.com/office/powerpoint/2010/main" val="3058084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a:t>
            </a:r>
            <a:r>
              <a:rPr lang="hu-HU" baseline="0" dirty="0" smtClean="0"/>
              <a:t> determine the </a:t>
            </a:r>
            <a:r>
              <a:rPr lang="en-US" baseline="0" dirty="0" smtClean="0"/>
              <a:t>list</a:t>
            </a:r>
            <a:r>
              <a:rPr lang="hu-HU" baseline="0" dirty="0" smtClean="0"/>
              <a:t> of </a:t>
            </a:r>
            <a:r>
              <a:rPr lang="hu-HU" i="1" baseline="0" dirty="0" smtClean="0"/>
              <a:t>active rays</a:t>
            </a:r>
            <a:r>
              <a:rPr lang="hu-HU" baseline="0" dirty="0" smtClean="0"/>
              <a:t>, which are the rays that intersect the bounding </a:t>
            </a:r>
            <a:r>
              <a:rPr lang="en-US" baseline="0" dirty="0" smtClean="0"/>
              <a:t>box</a:t>
            </a:r>
            <a:r>
              <a:rPr lang="hu-HU" baseline="0" dirty="0" smtClean="0"/>
              <a:t>. This operation is called </a:t>
            </a:r>
            <a:r>
              <a:rPr lang="hu-HU" i="1" baseline="0" dirty="0" smtClean="0"/>
              <a:t>ray filtering</a:t>
            </a:r>
            <a:r>
              <a:rPr lang="hu-HU" baseline="0" dirty="0" smtClean="0"/>
              <a:t>.</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5</a:t>
            </a:fld>
            <a:endParaRPr lang="it-IT" dirty="0"/>
          </a:p>
        </p:txBody>
      </p:sp>
    </p:spTree>
    <p:extLst>
      <p:ext uri="{BB962C8B-B14F-4D97-AF65-F5344CB8AC3E}">
        <p14:creationId xmlns:p14="http://schemas.microsoft.com/office/powerpoint/2010/main" val="145376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partition the list of triangles…</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6</a:t>
            </a:fld>
            <a:endParaRPr lang="it-IT" dirty="0"/>
          </a:p>
        </p:txBody>
      </p:sp>
    </p:spTree>
    <p:extLst>
      <p:ext uri="{BB962C8B-B14F-4D97-AF65-F5344CB8AC3E}">
        <p14:creationId xmlns:p14="http://schemas.microsoft.com/office/powerpoint/2010/main" val="2379311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into two </a:t>
            </a:r>
            <a:r>
              <a:rPr lang="en-US" dirty="0" err="1" smtClean="0"/>
              <a:t>sublists</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7</a:t>
            </a:fld>
            <a:endParaRPr lang="it-IT" dirty="0"/>
          </a:p>
        </p:txBody>
      </p:sp>
    </p:spTree>
    <p:extLst>
      <p:ext uri="{BB962C8B-B14F-4D97-AF65-F5344CB8AC3E}">
        <p14:creationId xmlns:p14="http://schemas.microsoft.com/office/powerpoint/2010/main" val="3995128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The intersection</a:t>
            </a:r>
            <a:r>
              <a:rPr lang="en-US" dirty="0" smtClean="0"/>
              <a:t> </a:t>
            </a:r>
            <a:r>
              <a:rPr lang="hu-HU" dirty="0" smtClean="0"/>
              <a:t>continue</a:t>
            </a:r>
            <a:r>
              <a:rPr lang="en-US" dirty="0" smtClean="0"/>
              <a:t>s</a:t>
            </a:r>
            <a:r>
              <a:rPr lang="hu-HU" dirty="0" smtClean="0"/>
              <a:t> recursively with the two partitions.</a:t>
            </a:r>
            <a:r>
              <a:rPr lang="en-US" dirty="0" smtClean="0"/>
              <a:t> If a</a:t>
            </a:r>
            <a:r>
              <a:rPr lang="en-US" baseline="0" dirty="0" smtClean="0"/>
              <a:t> certain termination criterion is met, the rays are directly intersected with the triangles.</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8</a:t>
            </a:fld>
            <a:endParaRPr lang="it-IT" dirty="0"/>
          </a:p>
        </p:txBody>
      </p:sp>
    </p:spTree>
    <p:extLst>
      <p:ext uri="{BB962C8B-B14F-4D97-AF65-F5344CB8AC3E}">
        <p14:creationId xmlns:p14="http://schemas.microsoft.com/office/powerpoint/2010/main" val="2465313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 method I propose</a:t>
            </a:r>
            <a:r>
              <a:rPr lang="hu-HU" baseline="0" dirty="0" smtClean="0"/>
              <a:t> is based on divide-and-conquer ray tracing and is optimized for incoherent rays. </a:t>
            </a:r>
            <a:r>
              <a:rPr lang="en-US" baseline="0" dirty="0" smtClean="0"/>
              <a:t>The goal is to achieve efficient cache and SIMD utilization, which is crucial for high performance. The method is also optimized for 8-wide SIMD execution by using the new AVX instruction set, which was introduced with the Intel Sandy Bridge CPUs.</a:t>
            </a:r>
            <a:endParaRPr lang="en-US" dirty="0"/>
          </a:p>
        </p:txBody>
      </p:sp>
      <p:sp>
        <p:nvSpPr>
          <p:cNvPr id="4" name="Slide Number Placeholder 3"/>
          <p:cNvSpPr>
            <a:spLocks noGrp="1"/>
          </p:cNvSpPr>
          <p:nvPr>
            <p:ph type="sldNum" sz="quarter" idx="10"/>
          </p:nvPr>
        </p:nvSpPr>
        <p:spPr/>
        <p:txBody>
          <a:bodyPr/>
          <a:lstStyle/>
          <a:p>
            <a:pPr>
              <a:defRPr/>
            </a:pPr>
            <a:fld id="{43803023-3737-4832-8E08-1A94C31421F7}" type="slidenum">
              <a:rPr lang="it-IT" smtClean="0"/>
              <a:pPr>
                <a:defRPr/>
              </a:pPr>
              <a:t>9</a:t>
            </a:fld>
            <a:endParaRPr lang="it-IT" dirty="0"/>
          </a:p>
        </p:txBody>
      </p:sp>
    </p:spTree>
    <p:extLst>
      <p:ext uri="{BB962C8B-B14F-4D97-AF65-F5344CB8AC3E}">
        <p14:creationId xmlns:p14="http://schemas.microsoft.com/office/powerpoint/2010/main" val="2900737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7950" y="6553200"/>
            <a:ext cx="1008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userDrawn="1"/>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87450" y="6550025"/>
            <a:ext cx="647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24750" y="6548438"/>
            <a:ext cx="1547813"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ttangolo 11"/>
          <p:cNvSpPr/>
          <p:nvPr userDrawn="1"/>
        </p:nvSpPr>
        <p:spPr bwMode="auto">
          <a:xfrm>
            <a:off x="0" y="0"/>
            <a:ext cx="9144000" cy="1484313"/>
          </a:xfrm>
          <a:prstGeom prst="rect">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nchor="ctr"/>
          <a:lstStyle/>
          <a:p>
            <a:pPr algn="r" eaLnBrk="0" hangingPunct="0">
              <a:defRPr/>
            </a:pPr>
            <a:endParaRPr lang="it-IT" sz="1200" dirty="0">
              <a:solidFill>
                <a:schemeClr val="bg1"/>
              </a:solidFill>
              <a:latin typeface="Verdana" pitchFamily="34" charset="0"/>
              <a:cs typeface="Arial" pitchFamily="34" charset="0"/>
            </a:endParaRPr>
          </a:p>
        </p:txBody>
      </p:sp>
      <p:pic>
        <p:nvPicPr>
          <p:cNvPr id="8" name="Picture 1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50825" y="0"/>
            <a:ext cx="8631238"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0" y="1484313"/>
            <a:ext cx="91440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97547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897F4931-826D-4D65-A968-6E6A8C94E0C1}" type="slidenum">
              <a:rPr lang="en-US"/>
              <a:pPr>
                <a:defRPr/>
              </a:pPr>
              <a:t>‹#›</a:t>
            </a:fld>
            <a:endParaRPr lang="en-US"/>
          </a:p>
        </p:txBody>
      </p:sp>
    </p:spTree>
    <p:extLst>
      <p:ext uri="{BB962C8B-B14F-4D97-AF65-F5344CB8AC3E}">
        <p14:creationId xmlns:p14="http://schemas.microsoft.com/office/powerpoint/2010/main" val="3686575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20688"/>
            <a:ext cx="2263080" cy="55054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23528" y="620688"/>
            <a:ext cx="6153472" cy="5505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317A9E0E-0B0C-46AD-A17F-F043B11A2BA4}" type="slidenum">
              <a:rPr lang="en-US"/>
              <a:pPr>
                <a:defRPr/>
              </a:pPr>
              <a:t>‹#›</a:t>
            </a:fld>
            <a:endParaRPr lang="en-US"/>
          </a:p>
        </p:txBody>
      </p:sp>
    </p:spTree>
    <p:extLst>
      <p:ext uri="{BB962C8B-B14F-4D97-AF65-F5344CB8AC3E}">
        <p14:creationId xmlns:p14="http://schemas.microsoft.com/office/powerpoint/2010/main" val="881331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D7C85BF3-5E19-4594-99B5-AA97B538C2EF}" type="slidenum">
              <a:rPr lang="en-US"/>
              <a:pPr>
                <a:defRPr/>
              </a:pPr>
              <a:t>‹#›</a:t>
            </a:fld>
            <a:endParaRPr lang="en-US"/>
          </a:p>
        </p:txBody>
      </p:sp>
    </p:spTree>
    <p:extLst>
      <p:ext uri="{BB962C8B-B14F-4D97-AF65-F5344CB8AC3E}">
        <p14:creationId xmlns:p14="http://schemas.microsoft.com/office/powerpoint/2010/main" val="611999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64B844E0-40ED-4F4D-94DE-B05229E3DB23}" type="slidenum">
              <a:rPr lang="en-US"/>
              <a:pPr>
                <a:defRPr/>
              </a:pPr>
              <a:t>‹#›</a:t>
            </a:fld>
            <a:endParaRPr lang="en-US"/>
          </a:p>
        </p:txBody>
      </p:sp>
    </p:spTree>
    <p:extLst>
      <p:ext uri="{BB962C8B-B14F-4D97-AF65-F5344CB8AC3E}">
        <p14:creationId xmlns:p14="http://schemas.microsoft.com/office/powerpoint/2010/main" val="2757661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512" y="1600200"/>
            <a:ext cx="43162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3162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B5A64737-5568-4027-AE8D-6B74CDAD1F1F}" type="slidenum">
              <a:rPr lang="en-US"/>
              <a:pPr>
                <a:defRPr/>
              </a:pPr>
              <a:t>‹#›</a:t>
            </a:fld>
            <a:endParaRPr lang="en-US"/>
          </a:p>
        </p:txBody>
      </p:sp>
    </p:spTree>
    <p:extLst>
      <p:ext uri="{BB962C8B-B14F-4D97-AF65-F5344CB8AC3E}">
        <p14:creationId xmlns:p14="http://schemas.microsoft.com/office/powerpoint/2010/main" val="7163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79512" y="1535113"/>
            <a:ext cx="43178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79512" y="2174875"/>
            <a:ext cx="431787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3194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3194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fld id="{45D0ACA6-F868-4494-876E-6B81CE871CBF}" type="slidenum">
              <a:rPr lang="en-US"/>
              <a:pPr>
                <a:defRPr/>
              </a:pPr>
              <a:t>‹#›</a:t>
            </a:fld>
            <a:endParaRPr lang="en-US"/>
          </a:p>
        </p:txBody>
      </p:sp>
    </p:spTree>
    <p:extLst>
      <p:ext uri="{BB962C8B-B14F-4D97-AF65-F5344CB8AC3E}">
        <p14:creationId xmlns:p14="http://schemas.microsoft.com/office/powerpoint/2010/main" val="3334091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2F236830-3C20-4919-80FA-197E577C25C9}" type="slidenum">
              <a:rPr lang="en-US"/>
              <a:pPr>
                <a:defRPr/>
              </a:pPr>
              <a:t>‹#›</a:t>
            </a:fld>
            <a:endParaRPr lang="en-US"/>
          </a:p>
        </p:txBody>
      </p:sp>
    </p:spTree>
    <p:extLst>
      <p:ext uri="{BB962C8B-B14F-4D97-AF65-F5344CB8AC3E}">
        <p14:creationId xmlns:p14="http://schemas.microsoft.com/office/powerpoint/2010/main" val="1338802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2868750-F4C4-43E4-BF89-230A2B7648C9}" type="slidenum">
              <a:rPr lang="en-US"/>
              <a:pPr>
                <a:defRPr/>
              </a:pPr>
              <a:t>‹#›</a:t>
            </a:fld>
            <a:endParaRPr lang="en-US"/>
          </a:p>
        </p:txBody>
      </p:sp>
    </p:spTree>
    <p:extLst>
      <p:ext uri="{BB962C8B-B14F-4D97-AF65-F5344CB8AC3E}">
        <p14:creationId xmlns:p14="http://schemas.microsoft.com/office/powerpoint/2010/main" val="3471304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520" y="476672"/>
            <a:ext cx="3213993" cy="95842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476672"/>
            <a:ext cx="5317430" cy="56494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1520" y="1435100"/>
            <a:ext cx="321399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D2787FF8-BDD1-4E0E-8FB0-8ED7C7EE2F43}" type="slidenum">
              <a:rPr lang="en-US"/>
              <a:pPr>
                <a:defRPr/>
              </a:pPr>
              <a:t>‹#›</a:t>
            </a:fld>
            <a:endParaRPr lang="en-US"/>
          </a:p>
        </p:txBody>
      </p:sp>
    </p:spTree>
    <p:extLst>
      <p:ext uri="{BB962C8B-B14F-4D97-AF65-F5344CB8AC3E}">
        <p14:creationId xmlns:p14="http://schemas.microsoft.com/office/powerpoint/2010/main" val="88678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9B06E51F-7FAB-4001-840E-AF941C261625}" type="slidenum">
              <a:rPr lang="en-US"/>
              <a:pPr>
                <a:defRPr/>
              </a:pPr>
              <a:t>‹#›</a:t>
            </a:fld>
            <a:endParaRPr lang="en-US"/>
          </a:p>
        </p:txBody>
      </p:sp>
    </p:spTree>
    <p:extLst>
      <p:ext uri="{BB962C8B-B14F-4D97-AF65-F5344CB8AC3E}">
        <p14:creationId xmlns:p14="http://schemas.microsoft.com/office/powerpoint/2010/main" val="2512568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ttangolo 5"/>
          <p:cNvSpPr/>
          <p:nvPr userDrawn="1"/>
        </p:nvSpPr>
        <p:spPr bwMode="auto">
          <a:xfrm>
            <a:off x="0" y="6453188"/>
            <a:ext cx="9144000" cy="404812"/>
          </a:xfrm>
          <a:prstGeom prst="rect">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pPr eaLnBrk="0" hangingPunct="0">
              <a:defRPr/>
            </a:pPr>
            <a:endParaRPr lang="it-IT" dirty="0">
              <a:latin typeface="Arial" charset="0"/>
              <a:cs typeface="Arial" pitchFamily="34" charset="0"/>
            </a:endParaRPr>
          </a:p>
        </p:txBody>
      </p:sp>
      <p:sp>
        <p:nvSpPr>
          <p:cNvPr id="1027" name="Rectangle 2"/>
          <p:cNvSpPr>
            <a:spLocks noGrp="1" noChangeArrowheads="1"/>
          </p:cNvSpPr>
          <p:nvPr>
            <p:ph type="title"/>
          </p:nvPr>
        </p:nvSpPr>
        <p:spPr bwMode="auto">
          <a:xfrm>
            <a:off x="179388" y="476250"/>
            <a:ext cx="8785225"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here to change title</a:t>
            </a:r>
          </a:p>
        </p:txBody>
      </p:sp>
      <p:sp>
        <p:nvSpPr>
          <p:cNvPr id="1028" name="Rectangle 3"/>
          <p:cNvSpPr>
            <a:spLocks noGrp="1" noChangeArrowheads="1"/>
          </p:cNvSpPr>
          <p:nvPr>
            <p:ph type="body" idx="1"/>
          </p:nvPr>
        </p:nvSpPr>
        <p:spPr bwMode="auto">
          <a:xfrm>
            <a:off x="179388" y="1484313"/>
            <a:ext cx="8785225"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here to change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7239000" y="6584950"/>
            <a:ext cx="1905000" cy="22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solidFill>
                  <a:schemeClr val="bg1"/>
                </a:solidFill>
                <a:latin typeface="Verdana" pitchFamily="34" charset="0"/>
                <a:ea typeface="ＭＳ Ｐゴシック" pitchFamily="34" charset="-128"/>
                <a:cs typeface="+mn-cs"/>
              </a:defRPr>
            </a:lvl1pPr>
          </a:lstStyle>
          <a:p>
            <a:pPr>
              <a:defRPr/>
            </a:pPr>
            <a:fld id="{AFB2F930-84A0-4545-8992-C7426EA7AFF4}" type="slidenum">
              <a:rPr lang="it-IT"/>
              <a:pPr>
                <a:defRPr/>
              </a:pPr>
              <a:t>‹#›</a:t>
            </a:fld>
            <a:endParaRPr lang="it-IT" dirty="0"/>
          </a:p>
        </p:txBody>
      </p:sp>
      <p:sp>
        <p:nvSpPr>
          <p:cNvPr id="7" name="Rettangolo 6"/>
          <p:cNvSpPr/>
          <p:nvPr userDrawn="1"/>
        </p:nvSpPr>
        <p:spPr bwMode="auto">
          <a:xfrm>
            <a:off x="0" y="0"/>
            <a:ext cx="9144000" cy="404813"/>
          </a:xfrm>
          <a:prstGeom prst="rect">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nchor="ctr"/>
          <a:lstStyle/>
          <a:p>
            <a:pPr algn="r" eaLnBrk="0" hangingPunct="0">
              <a:defRPr/>
            </a:pPr>
            <a:r>
              <a:rPr lang="it-IT" sz="1200" dirty="0">
                <a:solidFill>
                  <a:schemeClr val="bg1"/>
                </a:solidFill>
                <a:latin typeface="Verdana" pitchFamily="34" charset="0"/>
                <a:cs typeface="Arial" pitchFamily="34" charset="0"/>
              </a:rPr>
              <a:t>Eurographics 2012, Cagliari, Italy</a:t>
            </a:r>
          </a:p>
        </p:txBody>
      </p:sp>
      <p:pic>
        <p:nvPicPr>
          <p:cNvPr id="1031"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361950"/>
            <a:ext cx="91440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0" y="6410325"/>
            <a:ext cx="91440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hf hdr="0" ftr="0" dt="0"/>
  <p:txStyles>
    <p:titleStyle>
      <a:lvl1pPr algn="l" rtl="0" eaLnBrk="0" fontAlgn="base" hangingPunct="0">
        <a:spcBef>
          <a:spcPct val="0"/>
        </a:spcBef>
        <a:spcAft>
          <a:spcPct val="0"/>
        </a:spcAft>
        <a:defRPr sz="3200" b="1">
          <a:solidFill>
            <a:srgbClr val="C40000"/>
          </a:solidFill>
          <a:effectLst>
            <a:outerShdw blurRad="38100" dist="38100" dir="2700000" algn="tl">
              <a:srgbClr val="000000">
                <a:alpha val="43137"/>
              </a:srgbClr>
            </a:outerShdw>
          </a:effectLst>
          <a:latin typeface="Verdana" pitchFamily="34" charset="0"/>
          <a:ea typeface="+mj-ea"/>
          <a:cs typeface="+mj-cs"/>
        </a:defRPr>
      </a:lvl1pPr>
      <a:lvl2pPr algn="l" rtl="0" eaLnBrk="0" fontAlgn="base" hangingPunct="0">
        <a:spcBef>
          <a:spcPct val="0"/>
        </a:spcBef>
        <a:spcAft>
          <a:spcPct val="0"/>
        </a:spcAft>
        <a:defRPr sz="3200" b="1">
          <a:solidFill>
            <a:srgbClr val="C40000"/>
          </a:solidFill>
          <a:latin typeface="Verdana" pitchFamily="16" charset="0"/>
          <a:ea typeface="ＭＳ Ｐゴシック" charset="-128"/>
        </a:defRPr>
      </a:lvl2pPr>
      <a:lvl3pPr algn="l" rtl="0" eaLnBrk="0" fontAlgn="base" hangingPunct="0">
        <a:spcBef>
          <a:spcPct val="0"/>
        </a:spcBef>
        <a:spcAft>
          <a:spcPct val="0"/>
        </a:spcAft>
        <a:defRPr sz="3200" b="1">
          <a:solidFill>
            <a:srgbClr val="C40000"/>
          </a:solidFill>
          <a:latin typeface="Verdana" pitchFamily="16" charset="0"/>
          <a:ea typeface="ＭＳ Ｐゴシック" charset="-128"/>
        </a:defRPr>
      </a:lvl3pPr>
      <a:lvl4pPr algn="l" rtl="0" eaLnBrk="0" fontAlgn="base" hangingPunct="0">
        <a:spcBef>
          <a:spcPct val="0"/>
        </a:spcBef>
        <a:spcAft>
          <a:spcPct val="0"/>
        </a:spcAft>
        <a:defRPr sz="3200" b="1">
          <a:solidFill>
            <a:srgbClr val="C40000"/>
          </a:solidFill>
          <a:latin typeface="Verdana" pitchFamily="16" charset="0"/>
          <a:ea typeface="ＭＳ Ｐゴシック" charset="-128"/>
        </a:defRPr>
      </a:lvl4pPr>
      <a:lvl5pPr algn="l" rtl="0" eaLnBrk="0" fontAlgn="base" hangingPunct="0">
        <a:spcBef>
          <a:spcPct val="0"/>
        </a:spcBef>
        <a:spcAft>
          <a:spcPct val="0"/>
        </a:spcAft>
        <a:defRPr sz="3200" b="1">
          <a:solidFill>
            <a:srgbClr val="C40000"/>
          </a:solidFill>
          <a:latin typeface="Verdana" pitchFamily="16" charset="0"/>
          <a:ea typeface="ＭＳ Ｐゴシック" charset="-128"/>
        </a:defRPr>
      </a:lvl5pPr>
      <a:lvl6pPr marL="457200" algn="l" rtl="0" eaLnBrk="1" fontAlgn="base" hangingPunct="1">
        <a:spcBef>
          <a:spcPct val="0"/>
        </a:spcBef>
        <a:spcAft>
          <a:spcPct val="0"/>
        </a:spcAft>
        <a:defRPr sz="4000">
          <a:solidFill>
            <a:schemeClr val="bg1"/>
          </a:solidFill>
          <a:latin typeface="Myriad Pro Bold Cond" charset="0"/>
          <a:ea typeface="ＭＳ Ｐゴシック" charset="-128"/>
        </a:defRPr>
      </a:lvl6pPr>
      <a:lvl7pPr marL="914400" algn="l" rtl="0" eaLnBrk="1" fontAlgn="base" hangingPunct="1">
        <a:spcBef>
          <a:spcPct val="0"/>
        </a:spcBef>
        <a:spcAft>
          <a:spcPct val="0"/>
        </a:spcAft>
        <a:defRPr sz="4000">
          <a:solidFill>
            <a:schemeClr val="bg1"/>
          </a:solidFill>
          <a:latin typeface="Myriad Pro Bold Cond" charset="0"/>
          <a:ea typeface="ＭＳ Ｐゴシック" charset="-128"/>
        </a:defRPr>
      </a:lvl7pPr>
      <a:lvl8pPr marL="1371600" algn="l" rtl="0" eaLnBrk="1" fontAlgn="base" hangingPunct="1">
        <a:spcBef>
          <a:spcPct val="0"/>
        </a:spcBef>
        <a:spcAft>
          <a:spcPct val="0"/>
        </a:spcAft>
        <a:defRPr sz="4000">
          <a:solidFill>
            <a:schemeClr val="bg1"/>
          </a:solidFill>
          <a:latin typeface="Myriad Pro Bold Cond" charset="0"/>
          <a:ea typeface="ＭＳ Ｐゴシック" charset="-128"/>
        </a:defRPr>
      </a:lvl8pPr>
      <a:lvl9pPr marL="1828800" algn="l" rtl="0" eaLnBrk="1" fontAlgn="base" hangingPunct="1">
        <a:spcBef>
          <a:spcPct val="0"/>
        </a:spcBef>
        <a:spcAft>
          <a:spcPct val="0"/>
        </a:spcAft>
        <a:defRPr sz="4000">
          <a:solidFill>
            <a:schemeClr val="bg1"/>
          </a:solidFill>
          <a:latin typeface="Myriad Pro Bold Cond" charset="0"/>
          <a:ea typeface="ＭＳ Ｐゴシック" charset="-128"/>
        </a:defRPr>
      </a:lvl9pPr>
    </p:titleStyle>
    <p:bodyStyle>
      <a:lvl1pPr marL="342900" indent="-342900" algn="l" rtl="0" eaLnBrk="0" fontAlgn="base" hangingPunct="0">
        <a:spcBef>
          <a:spcPct val="20000"/>
        </a:spcBef>
        <a:spcAft>
          <a:spcPct val="0"/>
        </a:spcAft>
        <a:buClr>
          <a:schemeClr val="accent2"/>
        </a:buClr>
        <a:buFont typeface="Times" pitchFamily="18" charset="0"/>
        <a:buChar char="•"/>
        <a:defRPr sz="2400" b="1">
          <a:solidFill>
            <a:schemeClr val="tx1"/>
          </a:solidFill>
          <a:latin typeface="Verdana" pitchFamily="34" charset="0"/>
          <a:ea typeface="+mn-ea"/>
          <a:cs typeface="+mn-cs"/>
        </a:defRPr>
      </a:lvl1pPr>
      <a:lvl2pPr marL="742950" indent="-285750" algn="l" rtl="0" eaLnBrk="0" fontAlgn="base" hangingPunct="0">
        <a:spcBef>
          <a:spcPct val="20000"/>
        </a:spcBef>
        <a:spcAft>
          <a:spcPct val="0"/>
        </a:spcAft>
        <a:buClr>
          <a:schemeClr val="accent2"/>
        </a:buClr>
        <a:buChar char="–"/>
        <a:defRPr sz="2000">
          <a:solidFill>
            <a:schemeClr val="accent2"/>
          </a:solidFill>
          <a:latin typeface="Verdana" pitchFamily="34" charset="0"/>
          <a:ea typeface="+mn-ea"/>
        </a:defRPr>
      </a:lvl2pPr>
      <a:lvl3pPr marL="1143000" indent="-228600" algn="l" rtl="0" eaLnBrk="0" fontAlgn="base" hangingPunct="0">
        <a:spcBef>
          <a:spcPct val="20000"/>
        </a:spcBef>
        <a:spcAft>
          <a:spcPct val="0"/>
        </a:spcAft>
        <a:buClr>
          <a:schemeClr val="accent2"/>
        </a:buClr>
        <a:buFont typeface="Times" pitchFamily="18" charset="0"/>
        <a:buChar char="•"/>
        <a:defRPr>
          <a:solidFill>
            <a:schemeClr val="accent2"/>
          </a:solidFill>
          <a:latin typeface="Verdana" pitchFamily="34" charset="0"/>
          <a:ea typeface="+mn-ea"/>
        </a:defRPr>
      </a:lvl3pPr>
      <a:lvl4pPr marL="1600200" indent="-228600" algn="l" rtl="0" eaLnBrk="0" fontAlgn="base" hangingPunct="0">
        <a:spcBef>
          <a:spcPct val="20000"/>
        </a:spcBef>
        <a:spcAft>
          <a:spcPct val="0"/>
        </a:spcAft>
        <a:buClr>
          <a:schemeClr val="accent2"/>
        </a:buClr>
        <a:buChar char="–"/>
        <a:defRPr>
          <a:solidFill>
            <a:schemeClr val="accent2"/>
          </a:solidFill>
          <a:latin typeface="Verdana" pitchFamily="34" charset="0"/>
          <a:ea typeface="+mn-ea"/>
        </a:defRPr>
      </a:lvl4pPr>
      <a:lvl5pPr marL="2057400" indent="-228600" algn="l" rtl="0" eaLnBrk="0" fontAlgn="base" hangingPunct="0">
        <a:spcBef>
          <a:spcPct val="20000"/>
        </a:spcBef>
        <a:spcAft>
          <a:spcPct val="0"/>
        </a:spcAft>
        <a:buClr>
          <a:schemeClr val="accent2"/>
        </a:buClr>
        <a:buChar char="»"/>
        <a:defRPr>
          <a:solidFill>
            <a:schemeClr val="accent2"/>
          </a:solidFill>
          <a:latin typeface="Verdana" pitchFamily="34" charset="0"/>
          <a:ea typeface="+mn-ea"/>
        </a:defRPr>
      </a:lvl5pPr>
      <a:lvl6pPr marL="2514600" indent="-228600" algn="l" rtl="0" eaLnBrk="1" fontAlgn="base" hangingPunct="1">
        <a:spcBef>
          <a:spcPct val="20000"/>
        </a:spcBef>
        <a:spcAft>
          <a:spcPct val="0"/>
        </a:spcAft>
        <a:buClr>
          <a:srgbClr val="7CA900"/>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7CA900"/>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7CA900"/>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7CA900"/>
        </a:buClr>
        <a:buChar char="»"/>
        <a:defRPr sz="2000">
          <a:solidFill>
            <a:schemeClr val="tx1"/>
          </a:solidFill>
          <a:latin typeface="+mn-lt"/>
          <a:ea typeface="+mn-ea"/>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pPr>
              <a:defRPr/>
            </a:pPr>
            <a:r>
              <a:rPr lang="en-US" dirty="0"/>
              <a:t>Incoherent Ray Tracing without Acceleration Structures</a:t>
            </a:r>
          </a:p>
        </p:txBody>
      </p:sp>
      <p:sp>
        <p:nvSpPr>
          <p:cNvPr id="13315" name="Sottotitolo 2"/>
          <p:cNvSpPr>
            <a:spLocks noGrp="1"/>
          </p:cNvSpPr>
          <p:nvPr>
            <p:ph type="subTitle" idx="1"/>
          </p:nvPr>
        </p:nvSpPr>
        <p:spPr/>
        <p:txBody>
          <a:bodyPr/>
          <a:lstStyle/>
          <a:p>
            <a:r>
              <a:rPr lang="en-US" dirty="0" smtClean="0"/>
              <a:t>Attila </a:t>
            </a:r>
            <a:r>
              <a:rPr lang="hu-HU" dirty="0" smtClean="0"/>
              <a:t>Áfra</a:t>
            </a:r>
            <a:endParaRPr lang="en-US" dirty="0" smtClean="0"/>
          </a:p>
          <a:p>
            <a:endParaRPr lang="en-US" dirty="0"/>
          </a:p>
          <a:p>
            <a:r>
              <a:rPr lang="en-US" sz="1600" dirty="0" smtClean="0"/>
              <a:t>Budapest University of Technology, Hungary</a:t>
            </a:r>
          </a:p>
          <a:p>
            <a:r>
              <a:rPr lang="en-US" sz="1600" dirty="0" smtClean="0"/>
              <a:t>Babe</a:t>
            </a:r>
            <a:r>
              <a:rPr lang="ro-RO" sz="1600" dirty="0" smtClean="0"/>
              <a:t>ș-Bolyai</a:t>
            </a:r>
            <a:r>
              <a:rPr lang="en-US" sz="1600" dirty="0" smtClean="0"/>
              <a:t> University, Romania</a:t>
            </a:r>
            <a:endParaRPr lang="hu-HU" sz="16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filtering</a:t>
            </a:r>
            <a:endParaRPr lang="en-US" dirty="0"/>
          </a:p>
        </p:txBody>
      </p:sp>
      <p:sp>
        <p:nvSpPr>
          <p:cNvPr id="3" name="Content Placeholder 2"/>
          <p:cNvSpPr>
            <a:spLocks noGrp="1"/>
          </p:cNvSpPr>
          <p:nvPr>
            <p:ph idx="1"/>
          </p:nvPr>
        </p:nvSpPr>
        <p:spPr/>
        <p:txBody>
          <a:bodyPr/>
          <a:lstStyle/>
          <a:p>
            <a:r>
              <a:rPr lang="en-US" dirty="0" smtClean="0"/>
              <a:t>Large ray array (millions of rays)</a:t>
            </a:r>
          </a:p>
          <a:p>
            <a:r>
              <a:rPr lang="en-US" dirty="0" smtClean="0"/>
              <a:t>Filtering partitions it into: </a:t>
            </a:r>
            <a:r>
              <a:rPr lang="en-US" dirty="0"/>
              <a:t>active, inactive </a:t>
            </a:r>
            <a:r>
              <a:rPr lang="en-US" dirty="0" smtClean="0"/>
              <a:t>rays</a:t>
            </a:r>
          </a:p>
          <a:p>
            <a:pPr lvl="1"/>
            <a:r>
              <a:rPr lang="en-US" dirty="0" smtClean="0"/>
              <a:t>Active rays intersect the current AABB</a:t>
            </a:r>
          </a:p>
          <a:p>
            <a:pPr lvl="1"/>
            <a:endParaRPr lang="en-US" dirty="0" smtClean="0"/>
          </a:p>
          <a:p>
            <a:r>
              <a:rPr lang="en-US" dirty="0" smtClean="0"/>
              <a:t>Reorders </a:t>
            </a:r>
            <a:r>
              <a:rPr lang="en-US" i="1" dirty="0" smtClean="0"/>
              <a:t>ray data</a:t>
            </a:r>
          </a:p>
          <a:p>
            <a:r>
              <a:rPr lang="en-US" dirty="0" smtClean="0"/>
              <a:t>Reordering </a:t>
            </a:r>
            <a:r>
              <a:rPr lang="en-US" i="1" dirty="0" smtClean="0"/>
              <a:t>indices</a:t>
            </a:r>
            <a:r>
              <a:rPr lang="en-US" dirty="0" smtClean="0"/>
              <a:t> is slower for incoherent rays</a:t>
            </a:r>
          </a:p>
          <a:p>
            <a:r>
              <a:rPr lang="en-US" dirty="0" smtClean="0"/>
              <a:t>Efficient cache usage</a:t>
            </a:r>
          </a:p>
          <a:p>
            <a:pPr lvl="1"/>
            <a:r>
              <a:rPr lang="en-US" dirty="0"/>
              <a:t>Linear memory </a:t>
            </a:r>
            <a:r>
              <a:rPr lang="en-US" dirty="0" smtClean="0"/>
              <a:t>accesses</a:t>
            </a:r>
          </a:p>
          <a:p>
            <a:pPr lvl="1"/>
            <a:r>
              <a:rPr lang="en-US" dirty="0" smtClean="0"/>
              <a:t>Cache space not wasted</a:t>
            </a:r>
          </a:p>
          <a:p>
            <a:pPr lvl="1"/>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10</a:t>
            </a:fld>
            <a:endParaRPr lang="en-US"/>
          </a:p>
        </p:txBody>
      </p:sp>
    </p:spTree>
    <p:extLst>
      <p:ext uri="{BB962C8B-B14F-4D97-AF65-F5344CB8AC3E}">
        <p14:creationId xmlns:p14="http://schemas.microsoft.com/office/powerpoint/2010/main" val="21054654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data layout</a:t>
            </a:r>
            <a:endParaRPr lang="en-US" dirty="0"/>
          </a:p>
        </p:txBody>
      </p:sp>
      <p:sp>
        <p:nvSpPr>
          <p:cNvPr id="3" name="Content Placeholder 2"/>
          <p:cNvSpPr>
            <a:spLocks noGrp="1"/>
          </p:cNvSpPr>
          <p:nvPr>
            <p:ph idx="1"/>
          </p:nvPr>
        </p:nvSpPr>
        <p:spPr/>
        <p:txBody>
          <a:bodyPr/>
          <a:lstStyle/>
          <a:p>
            <a:r>
              <a:rPr lang="en-US" dirty="0" smtClean="0"/>
              <a:t>Should be compact to reduce bandwidth usage</a:t>
            </a:r>
          </a:p>
          <a:p>
            <a:r>
              <a:rPr lang="en-US" dirty="0" smtClean="0"/>
              <a:t>32 bytes</a:t>
            </a:r>
          </a:p>
          <a:p>
            <a:pPr lvl="1"/>
            <a:r>
              <a:rPr lang="en-US" dirty="0" smtClean="0"/>
              <a:t>Fits exactly into an AVX register </a:t>
            </a:r>
            <a:r>
              <a:rPr lang="en-US" dirty="0" smtClean="0">
                <a:sym typeface="Wingdings" pitchFamily="2" charset="2"/>
              </a:rPr>
              <a:t> </a:t>
            </a:r>
            <a:r>
              <a:rPr lang="en-US" b="1" dirty="0" smtClean="0">
                <a:sym typeface="Wingdings" pitchFamily="2" charset="2"/>
              </a:rPr>
              <a:t>SIMD-friendly</a:t>
            </a:r>
            <a:endParaRPr lang="en-US" b="1" dirty="0" smtClean="0"/>
          </a:p>
          <a:p>
            <a:pPr lvl="1"/>
            <a:r>
              <a:rPr lang="en-US" dirty="0" smtClean="0"/>
              <a:t>Fast moves (one instruction)</a:t>
            </a:r>
          </a:p>
          <a:p>
            <a:pPr lvl="1"/>
            <a:endParaRPr lang="en-US" dirty="0" smtClean="0"/>
          </a:p>
          <a:p>
            <a:r>
              <a:rPr lang="en-US" dirty="0" smtClean="0"/>
              <a:t>Origin </a:t>
            </a:r>
            <a:r>
              <a:rPr lang="en-US" b="0" dirty="0" smtClean="0"/>
              <a:t>(o)</a:t>
            </a:r>
          </a:p>
          <a:p>
            <a:r>
              <a:rPr lang="en-US" dirty="0" smtClean="0"/>
              <a:t>Direction </a:t>
            </a:r>
            <a:r>
              <a:rPr lang="en-US" b="0" dirty="0" smtClean="0"/>
              <a:t>(d)</a:t>
            </a:r>
          </a:p>
          <a:p>
            <a:pPr lvl="1"/>
            <a:r>
              <a:rPr lang="en-US" dirty="0" smtClean="0"/>
              <a:t>Reciprocal direction not stored, too expensive</a:t>
            </a:r>
            <a:endParaRPr lang="en-US" b="0" dirty="0" smtClean="0"/>
          </a:p>
          <a:p>
            <a:r>
              <a:rPr lang="en-US" dirty="0" smtClean="0"/>
              <a:t>Hit distance </a:t>
            </a:r>
            <a:r>
              <a:rPr lang="en-US" b="0" dirty="0" smtClean="0"/>
              <a:t>(t)</a:t>
            </a:r>
          </a:p>
          <a:p>
            <a:pPr lvl="1"/>
            <a:r>
              <a:rPr lang="en-US" dirty="0" smtClean="0"/>
              <a:t>Frequently accessed, should not be kept separately</a:t>
            </a:r>
          </a:p>
          <a:p>
            <a:r>
              <a:rPr lang="en-US" dirty="0" smtClean="0"/>
              <a:t>ID</a:t>
            </a:r>
          </a:p>
          <a:p>
            <a:pPr lvl="1"/>
            <a:r>
              <a:rPr lang="en-US" dirty="0" smtClean="0"/>
              <a:t>Required to identify reordered rays</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11</a:t>
            </a:fld>
            <a:endParaRPr lang="en-US"/>
          </a:p>
        </p:txBody>
      </p:sp>
      <p:sp>
        <p:nvSpPr>
          <p:cNvPr id="21" name="Rectangle 20"/>
          <p:cNvSpPr/>
          <p:nvPr/>
        </p:nvSpPr>
        <p:spPr bwMode="auto">
          <a:xfrm>
            <a:off x="4283968" y="3516610"/>
            <a:ext cx="560462" cy="560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o</a:t>
            </a:r>
            <a:r>
              <a:rPr kumimoji="0" lang="en-US" sz="2400" b="0" i="0" u="none" strike="noStrike" cap="none" normalizeH="0" baseline="-25000" dirty="0" smtClean="0">
                <a:ln>
                  <a:noFill/>
                </a:ln>
                <a:solidFill>
                  <a:schemeClr val="tx1"/>
                </a:solidFill>
                <a:effectLst/>
                <a:latin typeface="Arial" charset="0"/>
                <a:ea typeface="ＭＳ Ｐゴシック" charset="-128"/>
              </a:rPr>
              <a:t>x</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2" name="Rectangle 21"/>
          <p:cNvSpPr/>
          <p:nvPr/>
        </p:nvSpPr>
        <p:spPr bwMode="auto">
          <a:xfrm>
            <a:off x="4844430" y="3516610"/>
            <a:ext cx="560462" cy="560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ＭＳ Ｐゴシック" charset="-128"/>
              </a:rPr>
              <a:t>o</a:t>
            </a:r>
            <a:r>
              <a:rPr lang="en-US" baseline="-25000" dirty="0" err="1">
                <a:latin typeface="Arial" charset="0"/>
                <a:ea typeface="ＭＳ Ｐゴシック" charset="-128"/>
              </a:rPr>
              <a:t>y</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3" name="Rectangle 22"/>
          <p:cNvSpPr/>
          <p:nvPr/>
        </p:nvSpPr>
        <p:spPr bwMode="auto">
          <a:xfrm>
            <a:off x="5404892" y="3516610"/>
            <a:ext cx="560462" cy="5604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ＭＳ Ｐゴシック" charset="-128"/>
              </a:rPr>
              <a:t>o</a:t>
            </a:r>
            <a:r>
              <a:rPr lang="en-US" baseline="-25000" dirty="0" err="1">
                <a:latin typeface="Arial" charset="0"/>
                <a:ea typeface="ＭＳ Ｐゴシック" charset="-128"/>
              </a:rPr>
              <a:t>z</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4" name="Rectangle 23"/>
          <p:cNvSpPr/>
          <p:nvPr/>
        </p:nvSpPr>
        <p:spPr bwMode="auto">
          <a:xfrm>
            <a:off x="5965354" y="3516610"/>
            <a:ext cx="560462" cy="56046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t</a:t>
            </a:r>
          </a:p>
        </p:txBody>
      </p:sp>
      <p:sp>
        <p:nvSpPr>
          <p:cNvPr id="25" name="Rectangle 24"/>
          <p:cNvSpPr/>
          <p:nvPr/>
        </p:nvSpPr>
        <p:spPr bwMode="auto">
          <a:xfrm>
            <a:off x="6525816" y="3516610"/>
            <a:ext cx="560462" cy="56046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d</a:t>
            </a:r>
            <a:r>
              <a:rPr kumimoji="0" lang="en-US" sz="2400" b="0" i="0" u="none" strike="noStrike" cap="none" normalizeH="0" baseline="-25000" dirty="0" smtClean="0">
                <a:ln>
                  <a:noFill/>
                </a:ln>
                <a:solidFill>
                  <a:schemeClr val="tx1"/>
                </a:solidFill>
                <a:effectLst/>
                <a:latin typeface="Arial" charset="0"/>
                <a:ea typeface="ＭＳ Ｐゴシック" charset="-128"/>
              </a:rPr>
              <a:t>x</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6" name="Rectangle 25"/>
          <p:cNvSpPr/>
          <p:nvPr/>
        </p:nvSpPr>
        <p:spPr bwMode="auto">
          <a:xfrm>
            <a:off x="7086278" y="3516610"/>
            <a:ext cx="560462" cy="56046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err="1" smtClean="0">
                <a:latin typeface="Arial" charset="0"/>
                <a:ea typeface="ＭＳ Ｐゴシック" charset="-128"/>
              </a:rPr>
              <a:t>d</a:t>
            </a:r>
            <a:r>
              <a:rPr lang="en-US" baseline="-25000" dirty="0" err="1">
                <a:latin typeface="Arial" charset="0"/>
                <a:ea typeface="ＭＳ Ｐゴシック" charset="-128"/>
              </a:rPr>
              <a:t>y</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7" name="Rectangle 26"/>
          <p:cNvSpPr/>
          <p:nvPr/>
        </p:nvSpPr>
        <p:spPr bwMode="auto">
          <a:xfrm>
            <a:off x="7646740" y="3516610"/>
            <a:ext cx="560462" cy="56046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err="1" smtClean="0">
                <a:latin typeface="Arial" charset="0"/>
                <a:ea typeface="ＭＳ Ｐゴシック" charset="-128"/>
              </a:rPr>
              <a:t>d</a:t>
            </a:r>
            <a:r>
              <a:rPr lang="en-US" baseline="-25000" dirty="0" err="1">
                <a:latin typeface="Arial" charset="0"/>
                <a:ea typeface="ＭＳ Ｐゴシック" charset="-128"/>
              </a:rPr>
              <a:t>z</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8" name="Rectangle 27"/>
          <p:cNvSpPr/>
          <p:nvPr/>
        </p:nvSpPr>
        <p:spPr bwMode="auto">
          <a:xfrm>
            <a:off x="8207202" y="3516610"/>
            <a:ext cx="560462" cy="560462"/>
          </a:xfrm>
          <a:prstGeom prst="rect">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id</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26590345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Ray-box intersection</a:t>
            </a:r>
            <a:endParaRPr lang="en-US" dirty="0"/>
          </a:p>
        </p:txBody>
      </p:sp>
      <p:sp>
        <p:nvSpPr>
          <p:cNvPr id="3" name="Content Placeholder 2"/>
          <p:cNvSpPr>
            <a:spLocks noGrp="1"/>
          </p:cNvSpPr>
          <p:nvPr>
            <p:ph idx="1"/>
          </p:nvPr>
        </p:nvSpPr>
        <p:spPr/>
        <p:txBody>
          <a:bodyPr/>
          <a:lstStyle/>
          <a:p>
            <a:r>
              <a:rPr lang="en-US" dirty="0" smtClean="0"/>
              <a:t>SIMD: 8 rays with 1 AABB</a:t>
            </a:r>
          </a:p>
          <a:p>
            <a:endParaRPr lang="en-US" dirty="0" smtClean="0"/>
          </a:p>
          <a:p>
            <a:r>
              <a:rPr lang="en-US" dirty="0" smtClean="0"/>
              <a:t>Requires rays in </a:t>
            </a:r>
            <a:r>
              <a:rPr lang="en-US" dirty="0" err="1" smtClean="0"/>
              <a:t>SoA</a:t>
            </a:r>
            <a:r>
              <a:rPr lang="en-US" dirty="0" smtClean="0"/>
              <a:t> layout</a:t>
            </a:r>
          </a:p>
          <a:p>
            <a:r>
              <a:rPr lang="en-US" dirty="0" smtClean="0"/>
              <a:t>Convert from </a:t>
            </a:r>
            <a:r>
              <a:rPr lang="en-US" dirty="0" err="1" smtClean="0"/>
              <a:t>AoS</a:t>
            </a:r>
            <a:r>
              <a:rPr lang="en-US" dirty="0" smtClean="0"/>
              <a:t> with SIMD loads and shuffles</a:t>
            </a:r>
          </a:p>
          <a:p>
            <a:pPr marL="457200" lvl="1" indent="0">
              <a:buNone/>
            </a:pPr>
            <a:endParaRPr lang="en-US" dirty="0"/>
          </a:p>
          <a:p>
            <a:r>
              <a:rPr lang="en-US" dirty="0" smtClean="0"/>
              <a:t>AABB computed during triangle partitioning</a:t>
            </a:r>
          </a:p>
          <a:p>
            <a:pPr lvl="1"/>
            <a:r>
              <a:rPr lang="en-US" dirty="0" smtClean="0"/>
              <a:t>Avoids an extra sweep over the triangles</a:t>
            </a:r>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12</a:t>
            </a:fld>
            <a:endParaRPr lang="en-US"/>
          </a:p>
        </p:txBody>
      </p:sp>
    </p:spTree>
    <p:extLst>
      <p:ext uri="{BB962C8B-B14F-4D97-AF65-F5344CB8AC3E}">
        <p14:creationId xmlns:p14="http://schemas.microsoft.com/office/powerpoint/2010/main" val="565257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Triangle partitioning</a:t>
            </a:r>
            <a:endParaRPr lang="en-US" dirty="0"/>
          </a:p>
        </p:txBody>
      </p:sp>
      <p:sp>
        <p:nvSpPr>
          <p:cNvPr id="3" name="Content Placeholder 2"/>
          <p:cNvSpPr>
            <a:spLocks noGrp="1"/>
          </p:cNvSpPr>
          <p:nvPr>
            <p:ph idx="1"/>
          </p:nvPr>
        </p:nvSpPr>
        <p:spPr/>
        <p:txBody>
          <a:bodyPr/>
          <a:lstStyle/>
          <a:p>
            <a:r>
              <a:rPr lang="en-US" dirty="0" smtClean="0"/>
              <a:t>BVH-like </a:t>
            </a:r>
            <a:r>
              <a:rPr lang="en-US" i="1" dirty="0" smtClean="0"/>
              <a:t>object list partitioning</a:t>
            </a:r>
          </a:p>
          <a:p>
            <a:pPr lvl="1"/>
            <a:r>
              <a:rPr lang="en-US" dirty="0" smtClean="0">
                <a:sym typeface="Wingdings" pitchFamily="2" charset="2"/>
              </a:rPr>
              <a:t>Disjoint partitions (like quicksort)</a:t>
            </a:r>
          </a:p>
          <a:p>
            <a:endParaRPr lang="en-US" dirty="0" smtClean="0">
              <a:sym typeface="Wingdings" pitchFamily="2" charset="2"/>
            </a:endParaRPr>
          </a:p>
          <a:p>
            <a:r>
              <a:rPr lang="en-US" dirty="0" smtClean="0">
                <a:sym typeface="Wingdings" pitchFamily="2" charset="2"/>
              </a:rPr>
              <a:t>Reorders a triangle ID array</a:t>
            </a:r>
          </a:p>
          <a:p>
            <a:pPr lvl="1"/>
            <a:endParaRPr lang="en-US" dirty="0">
              <a:sym typeface="Wingdings" pitchFamily="2" charset="2"/>
            </a:endParaRPr>
          </a:p>
          <a:p>
            <a:r>
              <a:rPr lang="en-US" dirty="0" smtClean="0">
                <a:sym typeface="Wingdings" pitchFamily="2" charset="2"/>
              </a:rPr>
              <a:t>Precomputed triangle AABB array</a:t>
            </a:r>
          </a:p>
          <a:p>
            <a:pPr lvl="1"/>
            <a:r>
              <a:rPr lang="en-US" dirty="0" smtClean="0">
                <a:sym typeface="Wingdings" pitchFamily="2" charset="2"/>
              </a:rPr>
              <a:t>SIMD-optimized layout</a:t>
            </a:r>
          </a:p>
          <a:p>
            <a:pPr marL="457200" lvl="1" indent="0">
              <a:buNone/>
            </a:pPr>
            <a:endParaRPr lang="en-US" dirty="0">
              <a:sym typeface="Wingdings" pitchFamily="2" charset="2"/>
            </a:endParaRPr>
          </a:p>
          <a:p>
            <a:r>
              <a:rPr lang="en-US" dirty="0" smtClean="0">
                <a:sym typeface="Wingdings" pitchFamily="2" charset="2"/>
              </a:rPr>
              <a:t>Two partitioning methods</a:t>
            </a:r>
          </a:p>
          <a:p>
            <a:pPr lvl="1"/>
            <a:r>
              <a:rPr lang="en-US" i="1" dirty="0" smtClean="0">
                <a:sym typeface="Wingdings" pitchFamily="2" charset="2"/>
              </a:rPr>
              <a:t>Middle partitioning</a:t>
            </a:r>
            <a:r>
              <a:rPr lang="en-US" dirty="0" smtClean="0">
                <a:sym typeface="Wingdings" pitchFamily="2" charset="2"/>
              </a:rPr>
              <a:t> </a:t>
            </a:r>
            <a:r>
              <a:rPr lang="en-US" i="1" dirty="0">
                <a:sym typeface="Wingdings" pitchFamily="2" charset="2"/>
              </a:rPr>
              <a:t>(spatial median)</a:t>
            </a:r>
            <a:r>
              <a:rPr lang="en-US" dirty="0">
                <a:sym typeface="Wingdings" pitchFamily="2" charset="2"/>
              </a:rPr>
              <a:t>  </a:t>
            </a:r>
            <a:r>
              <a:rPr lang="en-US" dirty="0" smtClean="0">
                <a:sym typeface="Wingdings" pitchFamily="2" charset="2"/>
              </a:rPr>
              <a:t>fast</a:t>
            </a:r>
          </a:p>
          <a:p>
            <a:pPr lvl="1"/>
            <a:r>
              <a:rPr lang="en-US" i="1" dirty="0" smtClean="0">
                <a:sym typeface="Wingdings" pitchFamily="2" charset="2"/>
              </a:rPr>
              <a:t>SAH partitioning (binned)</a:t>
            </a:r>
            <a:r>
              <a:rPr lang="en-US" dirty="0" smtClean="0">
                <a:sym typeface="Wingdings" pitchFamily="2" charset="2"/>
              </a:rPr>
              <a:t>  slower, but higher-quality</a:t>
            </a:r>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13</a:t>
            </a:fld>
            <a:endParaRPr lang="en-US"/>
          </a:p>
        </p:txBody>
      </p:sp>
    </p:spTree>
    <p:extLst>
      <p:ext uri="{BB962C8B-B14F-4D97-AF65-F5344CB8AC3E}">
        <p14:creationId xmlns:p14="http://schemas.microsoft.com/office/powerpoint/2010/main" val="1005109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partitioning</a:t>
            </a:r>
            <a:endParaRPr lang="en-US" dirty="0"/>
          </a:p>
        </p:txBody>
      </p:sp>
      <p:sp>
        <p:nvSpPr>
          <p:cNvPr id="3" name="Content Placeholder 2"/>
          <p:cNvSpPr>
            <a:spLocks noGrp="1"/>
          </p:cNvSpPr>
          <p:nvPr>
            <p:ph idx="1"/>
          </p:nvPr>
        </p:nvSpPr>
        <p:spPr/>
        <p:txBody>
          <a:bodyPr/>
          <a:lstStyle/>
          <a:p>
            <a:r>
              <a:rPr lang="en-US" dirty="0" smtClean="0"/>
              <a:t>Takes </a:t>
            </a:r>
            <a:r>
              <a:rPr lang="en-US" dirty="0"/>
              <a:t>into account the ray </a:t>
            </a:r>
            <a:r>
              <a:rPr lang="en-US" dirty="0" smtClean="0"/>
              <a:t>distribution</a:t>
            </a:r>
          </a:p>
          <a:p>
            <a:pPr lvl="1"/>
            <a:r>
              <a:rPr lang="en-US" dirty="0" smtClean="0"/>
              <a:t>High-quality partitioning only where it makes sense</a:t>
            </a:r>
            <a:endParaRPr lang="en-US" dirty="0"/>
          </a:p>
          <a:p>
            <a:pPr lvl="1"/>
            <a:r>
              <a:rPr lang="en-US" dirty="0"/>
              <a:t>Not possible with </a:t>
            </a:r>
            <a:r>
              <a:rPr lang="en-US" dirty="0" smtClean="0"/>
              <a:t>prebuilt </a:t>
            </a:r>
            <a:r>
              <a:rPr lang="en-US" dirty="0"/>
              <a:t>acceleration structures</a:t>
            </a:r>
            <a:r>
              <a:rPr lang="en-US" dirty="0" smtClean="0"/>
              <a:t>!</a:t>
            </a:r>
          </a:p>
          <a:p>
            <a:endParaRPr lang="en-US" dirty="0" smtClean="0"/>
          </a:p>
          <a:p>
            <a:r>
              <a:rPr lang="en-US" dirty="0" smtClean="0"/>
              <a:t>Method selected according to </a:t>
            </a:r>
            <a:r>
              <a:rPr lang="en-US" i="1" dirty="0" smtClean="0"/>
              <a:t>ray/triangle ratio</a:t>
            </a:r>
          </a:p>
          <a:p>
            <a:pPr lvl="1"/>
            <a:r>
              <a:rPr lang="en-US" dirty="0" smtClean="0"/>
              <a:t>SAH partitioning only if ratio &gt; 1-2</a:t>
            </a:r>
          </a:p>
          <a:p>
            <a:pPr lvl="1"/>
            <a:r>
              <a:rPr lang="en-US" dirty="0" smtClean="0"/>
              <a:t>Very </a:t>
            </a:r>
            <a:r>
              <a:rPr lang="en-US" dirty="0"/>
              <a:t>simple and works quite </a:t>
            </a:r>
            <a:r>
              <a:rPr lang="en-US" dirty="0" smtClean="0"/>
              <a:t>well</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14</a:t>
            </a:fld>
            <a:endParaRPr lang="en-US"/>
          </a:p>
        </p:txBody>
      </p:sp>
    </p:spTree>
    <p:extLst>
      <p:ext uri="{BB962C8B-B14F-4D97-AF65-F5344CB8AC3E}">
        <p14:creationId xmlns:p14="http://schemas.microsoft.com/office/powerpoint/2010/main" val="1746397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partitioning</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15</a:t>
            </a:fld>
            <a:endParaRPr lang="en-US"/>
          </a:p>
        </p:txBody>
      </p:sp>
      <p:sp>
        <p:nvSpPr>
          <p:cNvPr id="5" name="Isosceles Triangle 4"/>
          <p:cNvSpPr/>
          <p:nvPr/>
        </p:nvSpPr>
        <p:spPr bwMode="auto">
          <a:xfrm rot="1680812">
            <a:off x="2339616" y="2724141"/>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Isosceles Triangle 5"/>
          <p:cNvSpPr/>
          <p:nvPr/>
        </p:nvSpPr>
        <p:spPr bwMode="auto">
          <a:xfrm rot="17159545">
            <a:off x="2333827" y="3259348"/>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7" name="Isosceles Triangle 6"/>
          <p:cNvSpPr/>
          <p:nvPr/>
        </p:nvSpPr>
        <p:spPr bwMode="auto">
          <a:xfrm rot="12298078">
            <a:off x="2704452" y="3014903"/>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Isosceles Triangle 7"/>
          <p:cNvSpPr/>
          <p:nvPr/>
        </p:nvSpPr>
        <p:spPr bwMode="auto">
          <a:xfrm rot="19903321">
            <a:off x="3249779" y="2504998"/>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 name="Isosceles Triangle 8"/>
          <p:cNvSpPr/>
          <p:nvPr/>
        </p:nvSpPr>
        <p:spPr bwMode="auto">
          <a:xfrm rot="404269">
            <a:off x="3354280" y="3343293"/>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0" name="Isosceles Triangle 9"/>
          <p:cNvSpPr/>
          <p:nvPr/>
        </p:nvSpPr>
        <p:spPr bwMode="auto">
          <a:xfrm rot="10111486">
            <a:off x="2850273" y="3850931"/>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Isosceles Triangle 10"/>
          <p:cNvSpPr/>
          <p:nvPr/>
        </p:nvSpPr>
        <p:spPr bwMode="auto">
          <a:xfrm rot="20040004">
            <a:off x="5993579" y="1985675"/>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Isosceles Triangle 11"/>
          <p:cNvSpPr/>
          <p:nvPr/>
        </p:nvSpPr>
        <p:spPr bwMode="auto">
          <a:xfrm rot="14201179">
            <a:off x="5417515" y="2667866"/>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Isosceles Triangle 12"/>
          <p:cNvSpPr/>
          <p:nvPr/>
        </p:nvSpPr>
        <p:spPr bwMode="auto">
          <a:xfrm rot="18234659">
            <a:off x="3995800" y="4022695"/>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4" name="Isosceles Triangle 13"/>
          <p:cNvSpPr/>
          <p:nvPr/>
        </p:nvSpPr>
        <p:spPr bwMode="auto">
          <a:xfrm rot="3392902">
            <a:off x="4985467" y="1689049"/>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5" name="Isosceles Triangle 14"/>
          <p:cNvSpPr/>
          <p:nvPr/>
        </p:nvSpPr>
        <p:spPr bwMode="auto">
          <a:xfrm rot="1880629">
            <a:off x="6050632" y="2578604"/>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6" name="Isosceles Triangle 15"/>
          <p:cNvSpPr/>
          <p:nvPr/>
        </p:nvSpPr>
        <p:spPr bwMode="auto">
          <a:xfrm rot="21183743">
            <a:off x="5856290" y="2935821"/>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7" name="Isosceles Triangle 16"/>
          <p:cNvSpPr/>
          <p:nvPr/>
        </p:nvSpPr>
        <p:spPr bwMode="auto">
          <a:xfrm rot="6773234">
            <a:off x="6713659" y="2461663"/>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8" name="Isosceles Triangle 17"/>
          <p:cNvSpPr/>
          <p:nvPr/>
        </p:nvSpPr>
        <p:spPr bwMode="auto">
          <a:xfrm rot="7948876">
            <a:off x="2172324" y="4239498"/>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9" name="Isosceles Triangle 18"/>
          <p:cNvSpPr/>
          <p:nvPr/>
        </p:nvSpPr>
        <p:spPr bwMode="auto">
          <a:xfrm rot="10403181">
            <a:off x="3249779" y="4956389"/>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0" name="Isosceles Triangle 19"/>
          <p:cNvSpPr/>
          <p:nvPr/>
        </p:nvSpPr>
        <p:spPr bwMode="auto">
          <a:xfrm rot="19636229">
            <a:off x="5876453" y="3916309"/>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1" name="Isosceles Triangle 20"/>
          <p:cNvSpPr/>
          <p:nvPr/>
        </p:nvSpPr>
        <p:spPr bwMode="auto">
          <a:xfrm rot="13342124">
            <a:off x="4958020" y="3567121"/>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2" name="Isosceles Triangle 21"/>
          <p:cNvSpPr/>
          <p:nvPr/>
        </p:nvSpPr>
        <p:spPr bwMode="auto">
          <a:xfrm rot="19103277">
            <a:off x="6857675" y="3311144"/>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3" name="Isosceles Triangle 22"/>
          <p:cNvSpPr/>
          <p:nvPr/>
        </p:nvSpPr>
        <p:spPr bwMode="auto">
          <a:xfrm rot="15591671">
            <a:off x="7505747" y="4096329"/>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4" name="Isosceles Triangle 23"/>
          <p:cNvSpPr/>
          <p:nvPr/>
        </p:nvSpPr>
        <p:spPr bwMode="auto">
          <a:xfrm rot="11747207">
            <a:off x="1328875" y="3674572"/>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5" name="Rectangle 24"/>
          <p:cNvSpPr/>
          <p:nvPr/>
        </p:nvSpPr>
        <p:spPr bwMode="auto">
          <a:xfrm>
            <a:off x="1364225" y="2505075"/>
            <a:ext cx="3138488" cy="3509963"/>
          </a:xfrm>
          <a:prstGeom prst="rect">
            <a:avLst/>
          </a:prstGeom>
          <a:noFill/>
          <a:ln w="2857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6" name="Rectangle 25"/>
          <p:cNvSpPr/>
          <p:nvPr/>
        </p:nvSpPr>
        <p:spPr bwMode="auto">
          <a:xfrm>
            <a:off x="4910699" y="1746250"/>
            <a:ext cx="3048001" cy="2733675"/>
          </a:xfrm>
          <a:prstGeom prst="rect">
            <a:avLst/>
          </a:prstGeom>
          <a:noFill/>
          <a:ln w="2857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7" name="Isosceles Triangle 26"/>
          <p:cNvSpPr/>
          <p:nvPr/>
        </p:nvSpPr>
        <p:spPr bwMode="auto">
          <a:xfrm rot="15450664">
            <a:off x="1829030" y="5637564"/>
            <a:ext cx="432048" cy="36004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cxnSp>
        <p:nvCxnSpPr>
          <p:cNvPr id="28" name="Straight Arrow Connector 27"/>
          <p:cNvCxnSpPr/>
          <p:nvPr/>
        </p:nvCxnSpPr>
        <p:spPr bwMode="auto">
          <a:xfrm>
            <a:off x="683568" y="1756864"/>
            <a:ext cx="2382729" cy="3810878"/>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30" name="Straight Arrow Connector 29"/>
          <p:cNvCxnSpPr/>
          <p:nvPr/>
        </p:nvCxnSpPr>
        <p:spPr bwMode="auto">
          <a:xfrm flipH="1">
            <a:off x="2045054" y="1909195"/>
            <a:ext cx="162678" cy="3227214"/>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32" name="Straight Arrow Connector 31"/>
          <p:cNvCxnSpPr/>
          <p:nvPr/>
        </p:nvCxnSpPr>
        <p:spPr bwMode="auto">
          <a:xfrm>
            <a:off x="2223113" y="3747141"/>
            <a:ext cx="1718790" cy="617426"/>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34" name="Straight Arrow Connector 33"/>
          <p:cNvCxnSpPr/>
          <p:nvPr/>
        </p:nvCxnSpPr>
        <p:spPr bwMode="auto">
          <a:xfrm flipV="1">
            <a:off x="968385" y="3213112"/>
            <a:ext cx="2973518" cy="2149156"/>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36" name="Straight Arrow Connector 35"/>
          <p:cNvCxnSpPr/>
          <p:nvPr/>
        </p:nvCxnSpPr>
        <p:spPr bwMode="auto">
          <a:xfrm>
            <a:off x="2933469" y="2148542"/>
            <a:ext cx="767655" cy="3419200"/>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40" name="Straight Arrow Connector 39"/>
          <p:cNvCxnSpPr/>
          <p:nvPr/>
        </p:nvCxnSpPr>
        <p:spPr bwMode="auto">
          <a:xfrm flipV="1">
            <a:off x="2903175" y="4700412"/>
            <a:ext cx="797949" cy="1464892"/>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42" name="Straight Arrow Connector 41"/>
          <p:cNvCxnSpPr/>
          <p:nvPr/>
        </p:nvCxnSpPr>
        <p:spPr bwMode="auto">
          <a:xfrm flipH="1">
            <a:off x="2933469" y="3858142"/>
            <a:ext cx="1278355" cy="1155034"/>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45" name="Straight Arrow Connector 44"/>
          <p:cNvCxnSpPr/>
          <p:nvPr/>
        </p:nvCxnSpPr>
        <p:spPr bwMode="auto">
          <a:xfrm flipH="1">
            <a:off x="2109691" y="2026185"/>
            <a:ext cx="1688380" cy="3791399"/>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47" name="Straight Arrow Connector 46"/>
          <p:cNvCxnSpPr/>
          <p:nvPr/>
        </p:nvCxnSpPr>
        <p:spPr bwMode="auto">
          <a:xfrm flipV="1">
            <a:off x="4107230" y="4932706"/>
            <a:ext cx="177747" cy="762521"/>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49" name="Straight Arrow Connector 48"/>
          <p:cNvCxnSpPr/>
          <p:nvPr/>
        </p:nvCxnSpPr>
        <p:spPr bwMode="auto">
          <a:xfrm flipH="1" flipV="1">
            <a:off x="5813418" y="1412776"/>
            <a:ext cx="1366129" cy="3546088"/>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1" name="Straight Arrow Connector 50"/>
          <p:cNvCxnSpPr/>
          <p:nvPr/>
        </p:nvCxnSpPr>
        <p:spPr bwMode="auto">
          <a:xfrm flipV="1">
            <a:off x="5813418" y="3468559"/>
            <a:ext cx="621281" cy="305220"/>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3" name="Straight Arrow Connector 52"/>
          <p:cNvCxnSpPr/>
          <p:nvPr/>
        </p:nvCxnSpPr>
        <p:spPr bwMode="auto">
          <a:xfrm flipH="1" flipV="1">
            <a:off x="6544796" y="2505075"/>
            <a:ext cx="1628613" cy="55065"/>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sp>
        <p:nvSpPr>
          <p:cNvPr id="55" name="TextBox 54"/>
          <p:cNvSpPr txBox="1"/>
          <p:nvPr/>
        </p:nvSpPr>
        <p:spPr>
          <a:xfrm>
            <a:off x="395536" y="4094533"/>
            <a:ext cx="792089" cy="457200"/>
          </a:xfrm>
          <a:prstGeom prst="rect">
            <a:avLst/>
          </a:prstGeom>
          <a:noFill/>
        </p:spPr>
        <p:txBody>
          <a:bodyPr wrap="none" rtlCol="0">
            <a:normAutofit/>
          </a:bodyPr>
          <a:lstStyle/>
          <a:p>
            <a:r>
              <a:rPr lang="en-US" b="1" dirty="0" smtClean="0">
                <a:solidFill>
                  <a:srgbClr val="C00000"/>
                </a:solidFill>
                <a:latin typeface="Verdana" pitchFamily="34" charset="0"/>
                <a:ea typeface="Verdana" pitchFamily="34" charset="0"/>
                <a:cs typeface="Verdana" pitchFamily="34" charset="0"/>
              </a:rPr>
              <a:t>SAH</a:t>
            </a:r>
          </a:p>
        </p:txBody>
      </p:sp>
      <p:sp>
        <p:nvSpPr>
          <p:cNvPr id="56" name="TextBox 55"/>
          <p:cNvSpPr txBox="1"/>
          <p:nvPr/>
        </p:nvSpPr>
        <p:spPr>
          <a:xfrm>
            <a:off x="5580653" y="4559002"/>
            <a:ext cx="1349030" cy="457200"/>
          </a:xfrm>
          <a:prstGeom prst="rect">
            <a:avLst/>
          </a:prstGeom>
          <a:noFill/>
        </p:spPr>
        <p:txBody>
          <a:bodyPr wrap="none" rtlCol="0">
            <a:normAutofit/>
          </a:bodyPr>
          <a:lstStyle/>
          <a:p>
            <a:r>
              <a:rPr lang="en-US" b="1" dirty="0" smtClean="0">
                <a:latin typeface="Verdana" pitchFamily="34" charset="0"/>
                <a:ea typeface="Verdana" pitchFamily="34" charset="0"/>
                <a:cs typeface="Verdana" pitchFamily="34" charset="0"/>
              </a:rPr>
              <a:t>Middle  </a:t>
            </a:r>
          </a:p>
        </p:txBody>
      </p:sp>
    </p:spTree>
    <p:extLst>
      <p:ext uri="{BB962C8B-B14F-4D97-AF65-F5344CB8AC3E}">
        <p14:creationId xmlns:p14="http://schemas.microsoft.com/office/powerpoint/2010/main" val="19619947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Ray-triangle intersection</a:t>
            </a:r>
            <a:endParaRPr lang="en-US" dirty="0"/>
          </a:p>
        </p:txBody>
      </p:sp>
      <p:sp>
        <p:nvSpPr>
          <p:cNvPr id="3" name="Content Placeholder 2"/>
          <p:cNvSpPr>
            <a:spLocks noGrp="1"/>
          </p:cNvSpPr>
          <p:nvPr>
            <p:ph idx="1"/>
          </p:nvPr>
        </p:nvSpPr>
        <p:spPr/>
        <p:txBody>
          <a:bodyPr/>
          <a:lstStyle/>
          <a:p>
            <a:r>
              <a:rPr lang="en-US" dirty="0" smtClean="0"/>
              <a:t>Stop partitioning if too few rays or triangles</a:t>
            </a:r>
          </a:p>
          <a:p>
            <a:pPr lvl="1"/>
            <a:r>
              <a:rPr lang="en-US" smtClean="0"/>
              <a:t>Threshold: 8</a:t>
            </a:r>
            <a:endParaRPr lang="en-US" dirty="0" smtClean="0"/>
          </a:p>
          <a:p>
            <a:endParaRPr lang="en-US" dirty="0" smtClean="0"/>
          </a:p>
          <a:p>
            <a:r>
              <a:rPr lang="en-US" dirty="0" smtClean="0"/>
              <a:t>Intersect all rays with all triangles</a:t>
            </a:r>
          </a:p>
          <a:p>
            <a:r>
              <a:rPr lang="en-US" dirty="0" smtClean="0"/>
              <a:t>SIMD: 8 rays with 1 triangle</a:t>
            </a:r>
          </a:p>
          <a:p>
            <a:endParaRPr lang="en-US" dirty="0" smtClean="0"/>
          </a:p>
          <a:p>
            <a:r>
              <a:rPr lang="en-US" dirty="0" smtClean="0"/>
              <a:t>Compact triangle array</a:t>
            </a:r>
          </a:p>
          <a:p>
            <a:pPr lvl="1"/>
            <a:r>
              <a:rPr lang="en-US" dirty="0" smtClean="0"/>
              <a:t>AABB array already contains 6 vertex </a:t>
            </a:r>
            <a:r>
              <a:rPr lang="en-US" dirty="0" err="1" smtClean="0"/>
              <a:t>coords</a:t>
            </a:r>
            <a:r>
              <a:rPr lang="en-US" dirty="0" smtClean="0"/>
              <a:t> per triangle</a:t>
            </a:r>
          </a:p>
          <a:p>
            <a:pPr lvl="1"/>
            <a:r>
              <a:rPr lang="en-US" dirty="0" smtClean="0"/>
              <a:t>Store only the remaining 3 </a:t>
            </a:r>
            <a:r>
              <a:rPr lang="en-US" dirty="0" err="1" smtClean="0"/>
              <a:t>coords</a:t>
            </a:r>
            <a:r>
              <a:rPr lang="en-US" dirty="0" smtClean="0"/>
              <a:t> and shuffle info</a:t>
            </a:r>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16</a:t>
            </a:fld>
            <a:endParaRPr lang="en-US"/>
          </a:p>
        </p:txBody>
      </p:sp>
    </p:spTree>
    <p:extLst>
      <p:ext uri="{BB962C8B-B14F-4D97-AF65-F5344CB8AC3E}">
        <p14:creationId xmlns:p14="http://schemas.microsoft.com/office/powerpoint/2010/main" val="2558943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Multithreading</a:t>
            </a:r>
            <a:endParaRPr lang="en-US" dirty="0"/>
          </a:p>
        </p:txBody>
      </p:sp>
      <p:sp>
        <p:nvSpPr>
          <p:cNvPr id="3" name="Content Placeholder 2"/>
          <p:cNvSpPr>
            <a:spLocks noGrp="1"/>
          </p:cNvSpPr>
          <p:nvPr>
            <p:ph idx="1"/>
          </p:nvPr>
        </p:nvSpPr>
        <p:spPr>
          <a:xfrm>
            <a:off x="179388" y="1484313"/>
            <a:ext cx="8857108" cy="4897437"/>
          </a:xfrm>
        </p:spPr>
        <p:txBody>
          <a:bodyPr/>
          <a:lstStyle/>
          <a:p>
            <a:r>
              <a:rPr lang="en-US" dirty="0" smtClean="0"/>
              <a:t>Trace N ray batches in parallel</a:t>
            </a:r>
          </a:p>
          <a:p>
            <a:endParaRPr lang="en-US" dirty="0" smtClean="0"/>
          </a:p>
          <a:p>
            <a:r>
              <a:rPr lang="en-US" dirty="0" smtClean="0"/>
              <a:t>Simple, no synchronization, </a:t>
            </a:r>
            <a:r>
              <a:rPr lang="en-US" i="1" dirty="0" smtClean="0"/>
              <a:t>but…</a:t>
            </a:r>
          </a:p>
          <a:p>
            <a:endParaRPr lang="en-US" dirty="0" smtClean="0"/>
          </a:p>
          <a:p>
            <a:r>
              <a:rPr lang="en-US" dirty="0" smtClean="0"/>
              <a:t>Suboptimal</a:t>
            </a:r>
          </a:p>
          <a:p>
            <a:pPr lvl="1"/>
            <a:r>
              <a:rPr lang="en-US" dirty="0" smtClean="0"/>
              <a:t>Many triangle partitioning steps are performed multiple times</a:t>
            </a:r>
          </a:p>
          <a:p>
            <a:pPr lvl="1"/>
            <a:r>
              <a:rPr lang="en-US" b="1" dirty="0" smtClean="0"/>
              <a:t>Not a big problem in practice!</a:t>
            </a:r>
          </a:p>
          <a:p>
            <a:pPr lvl="1"/>
            <a:r>
              <a:rPr lang="en-US" dirty="0" smtClean="0"/>
              <a:t>Partitioning usually only 10-20% of total runtime</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17</a:t>
            </a:fld>
            <a:endParaRPr lang="en-US"/>
          </a:p>
        </p:txBody>
      </p:sp>
    </p:spTree>
    <p:extLst>
      <p:ext uri="{BB962C8B-B14F-4D97-AF65-F5344CB8AC3E}">
        <p14:creationId xmlns:p14="http://schemas.microsoft.com/office/powerpoint/2010/main" val="2012669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520" y="1556792"/>
            <a:ext cx="2592288" cy="1944216"/>
          </a:xfrm>
        </p:spPr>
      </p:pic>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18</a:t>
            </a:fld>
            <a:endParaRPr lang="en-US"/>
          </a:p>
        </p:txBody>
      </p:sp>
      <p:graphicFrame>
        <p:nvGraphicFramePr>
          <p:cNvPr id="7" name="Chart 6"/>
          <p:cNvGraphicFramePr>
            <a:graphicFrameLocks/>
          </p:cNvGraphicFramePr>
          <p:nvPr>
            <p:extLst>
              <p:ext uri="{D42A27DB-BD31-4B8C-83A1-F6EECF244321}">
                <p14:modId xmlns:p14="http://schemas.microsoft.com/office/powerpoint/2010/main" val="2256597751"/>
              </p:ext>
            </p:extLst>
          </p:nvPr>
        </p:nvGraphicFramePr>
        <p:xfrm>
          <a:off x="2771800" y="1340768"/>
          <a:ext cx="6264696" cy="4968552"/>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p:cNvSpPr txBox="1"/>
          <p:nvPr/>
        </p:nvSpPr>
        <p:spPr>
          <a:xfrm>
            <a:off x="251520" y="3645024"/>
            <a:ext cx="2592288" cy="2592288"/>
          </a:xfrm>
          <a:prstGeom prst="rect">
            <a:avLst/>
          </a:prstGeom>
          <a:noFill/>
        </p:spPr>
        <p:txBody>
          <a:bodyPr wrap="none" rtlCol="0">
            <a:normAutofit/>
          </a:bodyPr>
          <a:lstStyle/>
          <a:p>
            <a:pPr algn="ctr"/>
            <a:r>
              <a:rPr lang="en-US" sz="1800" dirty="0" smtClean="0">
                <a:latin typeface="Verdana" pitchFamily="34" charset="0"/>
                <a:ea typeface="Verdana" pitchFamily="34" charset="0"/>
                <a:cs typeface="Verdana" pitchFamily="34" charset="0"/>
              </a:rPr>
              <a:t>Conference Room</a:t>
            </a:r>
          </a:p>
          <a:p>
            <a:pPr algn="ctr"/>
            <a:r>
              <a:rPr lang="en-US" sz="1800" dirty="0" smtClean="0">
                <a:latin typeface="Verdana" pitchFamily="34" charset="0"/>
                <a:ea typeface="Verdana" pitchFamily="34" charset="0"/>
                <a:cs typeface="Verdana" pitchFamily="34" charset="0"/>
              </a:rPr>
              <a:t>282K triangles</a:t>
            </a:r>
          </a:p>
          <a:p>
            <a:endParaRPr lang="en-US" sz="1800" dirty="0">
              <a:latin typeface="Verdana" pitchFamily="34" charset="0"/>
              <a:ea typeface="Verdana" pitchFamily="34" charset="0"/>
              <a:cs typeface="Verdana" pitchFamily="34" charset="0"/>
            </a:endParaRPr>
          </a:p>
          <a:p>
            <a:pPr marL="342900" indent="-342900">
              <a:buFont typeface="Arial" pitchFamily="34" charset="0"/>
              <a:buChar char="•"/>
            </a:pPr>
            <a:r>
              <a:rPr lang="en-US" sz="1800" b="1" dirty="0" smtClean="0">
                <a:latin typeface="Verdana" pitchFamily="34" charset="0"/>
                <a:ea typeface="Verdana" pitchFamily="34" charset="0"/>
                <a:cs typeface="Verdana" pitchFamily="34" charset="0"/>
              </a:rPr>
              <a:t>New method</a:t>
            </a:r>
            <a:endParaRPr lang="en-US" sz="1800" b="1" i="1" dirty="0" smtClean="0">
              <a:latin typeface="Verdana" pitchFamily="34" charset="0"/>
              <a:ea typeface="Verdana" pitchFamily="34" charset="0"/>
              <a:cs typeface="Verdana" pitchFamily="34" charset="0"/>
            </a:endParaRPr>
          </a:p>
          <a:p>
            <a:pPr marL="342900" indent="-342900">
              <a:buFont typeface="Arial" pitchFamily="34" charset="0"/>
              <a:buChar char="•"/>
            </a:pPr>
            <a:r>
              <a:rPr lang="en-US" sz="1800" b="1" dirty="0" smtClean="0">
                <a:latin typeface="Verdana" pitchFamily="34" charset="0"/>
                <a:ea typeface="Verdana" pitchFamily="34" charset="0"/>
                <a:cs typeface="Verdana" pitchFamily="34" charset="0"/>
              </a:rPr>
              <a:t>[Mora 2011]</a:t>
            </a:r>
          </a:p>
          <a:p>
            <a:pPr marL="342900" indent="-342900">
              <a:buFont typeface="Arial" pitchFamily="34" charset="0"/>
              <a:buChar char="•"/>
            </a:pPr>
            <a:endParaRPr lang="en-US" sz="1800" i="1" dirty="0">
              <a:latin typeface="Verdana" pitchFamily="34" charset="0"/>
              <a:ea typeface="Verdana" pitchFamily="34" charset="0"/>
              <a:cs typeface="Verdana" pitchFamily="34" charset="0"/>
            </a:endParaRPr>
          </a:p>
          <a:p>
            <a:pPr marL="342900" indent="-342900">
              <a:buFont typeface="Arial" pitchFamily="34" charset="0"/>
              <a:buChar char="•"/>
            </a:pPr>
            <a:r>
              <a:rPr lang="en-US" sz="1800" dirty="0" smtClean="0">
                <a:latin typeface="Verdana" pitchFamily="34" charset="0"/>
                <a:ea typeface="Verdana" pitchFamily="34" charset="0"/>
                <a:cs typeface="Verdana" pitchFamily="34" charset="0"/>
              </a:rPr>
              <a:t>8-bounce diffuse</a:t>
            </a:r>
            <a:br>
              <a:rPr lang="en-US" sz="1800" dirty="0" smtClean="0">
                <a:latin typeface="Verdana" pitchFamily="34" charset="0"/>
                <a:ea typeface="Verdana" pitchFamily="34" charset="0"/>
                <a:cs typeface="Verdana" pitchFamily="34" charset="0"/>
              </a:rPr>
            </a:br>
            <a:r>
              <a:rPr lang="en-US" sz="1800" dirty="0" smtClean="0">
                <a:latin typeface="Verdana" pitchFamily="34" charset="0"/>
                <a:ea typeface="Verdana" pitchFamily="34" charset="0"/>
                <a:cs typeface="Verdana" pitchFamily="34" charset="0"/>
              </a:rPr>
              <a:t>path tracing</a:t>
            </a:r>
            <a:endParaRPr lang="en-US" sz="1800" i="1" dirty="0" smtClean="0">
              <a:latin typeface="Verdana" pitchFamily="34" charset="0"/>
              <a:ea typeface="Verdana" pitchFamily="34" charset="0"/>
              <a:cs typeface="Verdana" pitchFamily="34" charset="0"/>
            </a:endParaRPr>
          </a:p>
          <a:p>
            <a:endParaRPr lang="en-US" sz="1800" dirty="0">
              <a:latin typeface="Verdana" pitchFamily="34" charset="0"/>
              <a:ea typeface="Verdana" pitchFamily="34" charset="0"/>
              <a:cs typeface="Verdana" pitchFamily="34" charset="0"/>
            </a:endParaRPr>
          </a:p>
          <a:p>
            <a:endParaRPr lang="en-US" sz="1800" dirty="0" smtClean="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9388626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1520" y="1556792"/>
            <a:ext cx="2592287" cy="1944216"/>
          </a:xfrm>
        </p:spPr>
      </p:pic>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19</a:t>
            </a:fld>
            <a:endParaRPr lang="en-US"/>
          </a:p>
        </p:txBody>
      </p:sp>
      <p:sp>
        <p:nvSpPr>
          <p:cNvPr id="3" name="TextBox 2"/>
          <p:cNvSpPr txBox="1"/>
          <p:nvPr/>
        </p:nvSpPr>
        <p:spPr>
          <a:xfrm>
            <a:off x="251520" y="3645024"/>
            <a:ext cx="2592288" cy="2664296"/>
          </a:xfrm>
          <a:prstGeom prst="rect">
            <a:avLst/>
          </a:prstGeom>
          <a:noFill/>
        </p:spPr>
        <p:txBody>
          <a:bodyPr wrap="none" rtlCol="0">
            <a:normAutofit fontScale="92500" lnSpcReduction="10000"/>
          </a:bodyPr>
          <a:lstStyle/>
          <a:p>
            <a:pPr algn="ctr"/>
            <a:r>
              <a:rPr lang="en-US" sz="1800" dirty="0" smtClean="0">
                <a:latin typeface="Verdana" pitchFamily="34" charset="0"/>
                <a:ea typeface="Verdana" pitchFamily="34" charset="0"/>
                <a:cs typeface="Verdana" pitchFamily="34" charset="0"/>
              </a:rPr>
              <a:t>Fairy Forest</a:t>
            </a:r>
          </a:p>
          <a:p>
            <a:pPr algn="ctr"/>
            <a:r>
              <a:rPr lang="en-US" sz="1800" dirty="0" smtClean="0">
                <a:latin typeface="Verdana" pitchFamily="34" charset="0"/>
                <a:ea typeface="Verdana" pitchFamily="34" charset="0"/>
                <a:cs typeface="Verdana" pitchFamily="34" charset="0"/>
              </a:rPr>
              <a:t>174K triangles</a:t>
            </a:r>
          </a:p>
          <a:p>
            <a:endParaRPr lang="en-US" sz="1800" dirty="0">
              <a:latin typeface="Verdana" pitchFamily="34" charset="0"/>
              <a:ea typeface="Verdana" pitchFamily="34" charset="0"/>
              <a:cs typeface="Verdana" pitchFamily="34" charset="0"/>
            </a:endParaRPr>
          </a:p>
          <a:p>
            <a:pPr marL="342900" indent="-342900">
              <a:buFont typeface="Arial" pitchFamily="34" charset="0"/>
              <a:buChar char="•"/>
            </a:pPr>
            <a:r>
              <a:rPr lang="en-US" sz="1800" b="1" dirty="0" smtClean="0">
                <a:latin typeface="Verdana" pitchFamily="34" charset="0"/>
                <a:ea typeface="Verdana" pitchFamily="34" charset="0"/>
                <a:cs typeface="Verdana" pitchFamily="34" charset="0"/>
              </a:rPr>
              <a:t>New method</a:t>
            </a:r>
          </a:p>
          <a:p>
            <a:pPr marL="342900" indent="-342900">
              <a:buFont typeface="Arial" pitchFamily="34" charset="0"/>
              <a:buChar char="•"/>
            </a:pPr>
            <a:r>
              <a:rPr lang="en-US" sz="1800" b="1" dirty="0" smtClean="0">
                <a:latin typeface="Verdana" pitchFamily="34" charset="0"/>
                <a:ea typeface="Verdana" pitchFamily="34" charset="0"/>
                <a:cs typeface="Verdana" pitchFamily="34" charset="0"/>
              </a:rPr>
              <a:t>MBVH8</a:t>
            </a:r>
            <a:r>
              <a:rPr lang="en-US" sz="1800" dirty="0" smtClean="0">
                <a:latin typeface="Verdana" pitchFamily="34" charset="0"/>
                <a:ea typeface="Verdana" pitchFamily="34" charset="0"/>
                <a:cs typeface="Verdana" pitchFamily="34" charset="0"/>
              </a:rPr>
              <a:t/>
            </a:r>
            <a:br>
              <a:rPr lang="en-US" sz="1800" dirty="0" smtClean="0">
                <a:latin typeface="Verdana" pitchFamily="34" charset="0"/>
                <a:ea typeface="Verdana" pitchFamily="34" charset="0"/>
                <a:cs typeface="Verdana" pitchFamily="34" charset="0"/>
              </a:rPr>
            </a:br>
            <a:endParaRPr lang="en-US" sz="1800" dirty="0" smtClean="0">
              <a:latin typeface="Verdana" pitchFamily="34" charset="0"/>
              <a:ea typeface="Verdana" pitchFamily="34" charset="0"/>
              <a:cs typeface="Verdana" pitchFamily="34" charset="0"/>
            </a:endParaRPr>
          </a:p>
          <a:p>
            <a:pPr marL="342900" indent="-342900">
              <a:buFont typeface="Arial" pitchFamily="34" charset="0"/>
              <a:buChar char="•"/>
            </a:pPr>
            <a:r>
              <a:rPr lang="en-US" sz="1800" dirty="0" smtClean="0">
                <a:latin typeface="Verdana" pitchFamily="34" charset="0"/>
                <a:ea typeface="Verdana" pitchFamily="34" charset="0"/>
                <a:cs typeface="Verdana" pitchFamily="34" charset="0"/>
              </a:rPr>
              <a:t>Timings do </a:t>
            </a:r>
            <a:r>
              <a:rPr lang="en-US" sz="1800" b="1" dirty="0" smtClean="0">
                <a:latin typeface="Verdana" pitchFamily="34" charset="0"/>
                <a:ea typeface="Verdana" pitchFamily="34" charset="0"/>
                <a:cs typeface="Verdana" pitchFamily="34" charset="0"/>
              </a:rPr>
              <a:t>not</a:t>
            </a:r>
            <a:r>
              <a:rPr lang="en-US" sz="1800" dirty="0" smtClean="0">
                <a:latin typeface="Verdana" pitchFamily="34" charset="0"/>
                <a:ea typeface="Verdana" pitchFamily="34" charset="0"/>
                <a:cs typeface="Verdana" pitchFamily="34" charset="0"/>
              </a:rPr>
              <a:t/>
            </a:r>
            <a:br>
              <a:rPr lang="en-US" sz="1800" dirty="0" smtClean="0">
                <a:latin typeface="Verdana" pitchFamily="34" charset="0"/>
                <a:ea typeface="Verdana" pitchFamily="34" charset="0"/>
                <a:cs typeface="Verdana" pitchFamily="34" charset="0"/>
              </a:rPr>
            </a:br>
            <a:r>
              <a:rPr lang="en-US" sz="1800" dirty="0" smtClean="0">
                <a:latin typeface="Verdana" pitchFamily="34" charset="0"/>
                <a:ea typeface="Verdana" pitchFamily="34" charset="0"/>
                <a:cs typeface="Verdana" pitchFamily="34" charset="0"/>
              </a:rPr>
              <a:t>include MBVH build!</a:t>
            </a:r>
            <a:endParaRPr lang="en-US" sz="1800" dirty="0">
              <a:latin typeface="Verdana" pitchFamily="34" charset="0"/>
              <a:ea typeface="Verdana" pitchFamily="34" charset="0"/>
              <a:cs typeface="Verdana" pitchFamily="34" charset="0"/>
            </a:endParaRPr>
          </a:p>
          <a:p>
            <a:endParaRPr lang="en-US" sz="1800" dirty="0" smtClean="0">
              <a:latin typeface="Verdana" pitchFamily="34" charset="0"/>
              <a:ea typeface="Verdana" pitchFamily="34" charset="0"/>
              <a:cs typeface="Verdana" pitchFamily="34" charset="0"/>
            </a:endParaRPr>
          </a:p>
          <a:p>
            <a:pPr marL="342900" indent="-342900">
              <a:buFont typeface="Arial" pitchFamily="34" charset="0"/>
              <a:buChar char="•"/>
            </a:pPr>
            <a:r>
              <a:rPr lang="en-US" sz="1800" dirty="0" smtClean="0">
                <a:latin typeface="Verdana" pitchFamily="34" charset="0"/>
                <a:ea typeface="Verdana" pitchFamily="34" charset="0"/>
                <a:cs typeface="Verdana" pitchFamily="34" charset="0"/>
              </a:rPr>
              <a:t>Sandy Bridge</a:t>
            </a:r>
            <a:br>
              <a:rPr lang="en-US" sz="1800" dirty="0" smtClean="0">
                <a:latin typeface="Verdana" pitchFamily="34" charset="0"/>
                <a:ea typeface="Verdana" pitchFamily="34" charset="0"/>
                <a:cs typeface="Verdana" pitchFamily="34" charset="0"/>
              </a:rPr>
            </a:br>
            <a:r>
              <a:rPr lang="en-US" sz="1800" dirty="0" smtClean="0">
                <a:latin typeface="Verdana" pitchFamily="34" charset="0"/>
                <a:ea typeface="Verdana" pitchFamily="34" charset="0"/>
                <a:cs typeface="Verdana" pitchFamily="34" charset="0"/>
              </a:rPr>
              <a:t>3.4GHz</a:t>
            </a:r>
            <a:endParaRPr lang="en-US" sz="1800" dirty="0">
              <a:latin typeface="Verdana" pitchFamily="34" charset="0"/>
              <a:ea typeface="Verdana" pitchFamily="34" charset="0"/>
              <a:cs typeface="Verdana" pitchFamily="34" charset="0"/>
            </a:endParaRPr>
          </a:p>
          <a:p>
            <a:endParaRPr lang="en-US" sz="1800" dirty="0" smtClean="0">
              <a:latin typeface="Verdana" pitchFamily="34" charset="0"/>
              <a:ea typeface="Verdana" pitchFamily="34" charset="0"/>
              <a:cs typeface="Verdana" pitchFamily="34" charset="0"/>
            </a:endParaRPr>
          </a:p>
        </p:txBody>
      </p:sp>
      <p:graphicFrame>
        <p:nvGraphicFramePr>
          <p:cNvPr id="11" name="Chart 10"/>
          <p:cNvGraphicFramePr>
            <a:graphicFrameLocks/>
          </p:cNvGraphicFramePr>
          <p:nvPr>
            <p:extLst>
              <p:ext uri="{D42A27DB-BD31-4B8C-83A1-F6EECF244321}">
                <p14:modId xmlns:p14="http://schemas.microsoft.com/office/powerpoint/2010/main" val="1203452666"/>
              </p:ext>
            </p:extLst>
          </p:nvPr>
        </p:nvGraphicFramePr>
        <p:xfrm>
          <a:off x="2771800" y="1340768"/>
          <a:ext cx="6264696" cy="49685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78398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Divide-and-conquer </a:t>
            </a:r>
            <a:r>
              <a:rPr lang="en-US" dirty="0"/>
              <a:t>r</a:t>
            </a:r>
            <a:r>
              <a:rPr lang="en-US" dirty="0" smtClean="0"/>
              <a:t>ay tracing</a:t>
            </a:r>
            <a:endParaRPr lang="en-US" dirty="0"/>
          </a:p>
        </p:txBody>
      </p:sp>
      <p:sp>
        <p:nvSpPr>
          <p:cNvPr id="3" name="Content Placeholder 2"/>
          <p:cNvSpPr>
            <a:spLocks noGrp="1"/>
          </p:cNvSpPr>
          <p:nvPr>
            <p:ph idx="1"/>
          </p:nvPr>
        </p:nvSpPr>
        <p:spPr/>
        <p:txBody>
          <a:bodyPr/>
          <a:lstStyle/>
          <a:p>
            <a:r>
              <a:rPr lang="en-US" dirty="0" smtClean="0"/>
              <a:t>Recently introduced</a:t>
            </a:r>
          </a:p>
          <a:p>
            <a:pPr lvl="1"/>
            <a:r>
              <a:rPr lang="en-US" dirty="0"/>
              <a:t>[Keller and </a:t>
            </a:r>
            <a:r>
              <a:rPr lang="en-US" dirty="0" err="1"/>
              <a:t>Wächter</a:t>
            </a:r>
            <a:r>
              <a:rPr lang="en-US" dirty="0"/>
              <a:t> 2011</a:t>
            </a:r>
            <a:r>
              <a:rPr lang="en-US" dirty="0" smtClean="0"/>
              <a:t>]</a:t>
            </a:r>
          </a:p>
          <a:p>
            <a:pPr lvl="1"/>
            <a:r>
              <a:rPr lang="en-US" dirty="0"/>
              <a:t>[Mora 2011]</a:t>
            </a:r>
            <a:endParaRPr lang="en-US" dirty="0" smtClean="0"/>
          </a:p>
          <a:p>
            <a:pPr marL="0" indent="0">
              <a:buNone/>
            </a:pPr>
            <a:endParaRPr lang="en-US" i="1" dirty="0" smtClean="0"/>
          </a:p>
          <a:p>
            <a:r>
              <a:rPr lang="en-US" dirty="0" smtClean="0">
                <a:solidFill>
                  <a:srgbClr val="C40000"/>
                </a:solidFill>
              </a:rPr>
              <a:t>Does not use any acceleration structures!</a:t>
            </a:r>
          </a:p>
          <a:p>
            <a:r>
              <a:rPr lang="en-US" dirty="0" smtClean="0"/>
              <a:t>Competitive performance</a:t>
            </a:r>
          </a:p>
          <a:p>
            <a:endParaRPr lang="en-US" dirty="0" smtClean="0"/>
          </a:p>
          <a:p>
            <a:r>
              <a:rPr lang="en-US" dirty="0" smtClean="0"/>
              <a:t>Input: set of rays, set of objects</a:t>
            </a:r>
          </a:p>
          <a:p>
            <a:r>
              <a:rPr lang="en-US" dirty="0" smtClean="0"/>
              <a:t>Almost 0 temporary memory usage</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2</a:t>
            </a:fld>
            <a:endParaRPr lang="en-US"/>
          </a:p>
        </p:txBody>
      </p:sp>
    </p:spTree>
    <p:extLst>
      <p:ext uri="{BB962C8B-B14F-4D97-AF65-F5344CB8AC3E}">
        <p14:creationId xmlns:p14="http://schemas.microsoft.com/office/powerpoint/2010/main" val="11258669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r>
              <a:rPr lang="en-US" b="0" dirty="0" smtClean="0"/>
              <a:t>: Fairy Forest</a:t>
            </a:r>
            <a:endParaRPr lang="en-US" b="0" dirty="0"/>
          </a:p>
        </p:txBody>
      </p:sp>
      <p:pic>
        <p:nvPicPr>
          <p:cNvPr id="5" name="video.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14805" y="1862826"/>
            <a:ext cx="7114391" cy="4446494"/>
          </a:xfrm>
        </p:spPr>
      </p:pic>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20</a:t>
            </a:fld>
            <a:endParaRPr lang="en-US"/>
          </a:p>
        </p:txBody>
      </p:sp>
      <p:sp>
        <p:nvSpPr>
          <p:cNvPr id="7" name="Content Placeholder 2"/>
          <p:cNvSpPr txBox="1">
            <a:spLocks/>
          </p:cNvSpPr>
          <p:nvPr/>
        </p:nvSpPr>
        <p:spPr bwMode="auto">
          <a:xfrm>
            <a:off x="179388" y="1340768"/>
            <a:ext cx="8785225" cy="50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Font typeface="Times" pitchFamily="18" charset="0"/>
              <a:buChar char="•"/>
              <a:defRPr sz="2400" b="1">
                <a:solidFill>
                  <a:schemeClr val="tx1"/>
                </a:solidFill>
                <a:latin typeface="Verdana" pitchFamily="34" charset="0"/>
                <a:ea typeface="+mn-ea"/>
                <a:cs typeface="+mn-cs"/>
              </a:defRPr>
            </a:lvl1pPr>
            <a:lvl2pPr marL="742950" indent="-285750" algn="l" rtl="0" eaLnBrk="0" fontAlgn="base" hangingPunct="0">
              <a:spcBef>
                <a:spcPct val="20000"/>
              </a:spcBef>
              <a:spcAft>
                <a:spcPct val="0"/>
              </a:spcAft>
              <a:buClr>
                <a:schemeClr val="accent2"/>
              </a:buClr>
              <a:buChar char="–"/>
              <a:defRPr sz="2000">
                <a:solidFill>
                  <a:schemeClr val="accent2"/>
                </a:solidFill>
                <a:latin typeface="Verdana" pitchFamily="34" charset="0"/>
                <a:ea typeface="+mn-ea"/>
              </a:defRPr>
            </a:lvl2pPr>
            <a:lvl3pPr marL="1143000" indent="-228600" algn="l" rtl="0" eaLnBrk="0" fontAlgn="base" hangingPunct="0">
              <a:spcBef>
                <a:spcPct val="20000"/>
              </a:spcBef>
              <a:spcAft>
                <a:spcPct val="0"/>
              </a:spcAft>
              <a:buClr>
                <a:schemeClr val="accent2"/>
              </a:buClr>
              <a:buFont typeface="Times" pitchFamily="18" charset="0"/>
              <a:buChar char="•"/>
              <a:defRPr>
                <a:solidFill>
                  <a:schemeClr val="accent2"/>
                </a:solidFill>
                <a:latin typeface="Verdana" pitchFamily="34" charset="0"/>
                <a:ea typeface="+mn-ea"/>
              </a:defRPr>
            </a:lvl3pPr>
            <a:lvl4pPr marL="1600200" indent="-228600" algn="l" rtl="0" eaLnBrk="0" fontAlgn="base" hangingPunct="0">
              <a:spcBef>
                <a:spcPct val="20000"/>
              </a:spcBef>
              <a:spcAft>
                <a:spcPct val="0"/>
              </a:spcAft>
              <a:buClr>
                <a:schemeClr val="accent2"/>
              </a:buClr>
              <a:buChar char="–"/>
              <a:defRPr>
                <a:solidFill>
                  <a:schemeClr val="accent2"/>
                </a:solidFill>
                <a:latin typeface="Verdana" pitchFamily="34" charset="0"/>
                <a:ea typeface="+mn-ea"/>
              </a:defRPr>
            </a:lvl4pPr>
            <a:lvl5pPr marL="2057400" indent="-228600" algn="l" rtl="0" eaLnBrk="0" fontAlgn="base" hangingPunct="0">
              <a:spcBef>
                <a:spcPct val="20000"/>
              </a:spcBef>
              <a:spcAft>
                <a:spcPct val="0"/>
              </a:spcAft>
              <a:buClr>
                <a:schemeClr val="accent2"/>
              </a:buClr>
              <a:buChar char="»"/>
              <a:defRPr>
                <a:solidFill>
                  <a:schemeClr val="accent2"/>
                </a:solidFill>
                <a:latin typeface="Verdana" pitchFamily="34" charset="0"/>
                <a:ea typeface="+mn-ea"/>
              </a:defRPr>
            </a:lvl5pPr>
            <a:lvl6pPr marL="2514600" indent="-228600" algn="l" rtl="0" eaLnBrk="1" fontAlgn="base" hangingPunct="1">
              <a:spcBef>
                <a:spcPct val="20000"/>
              </a:spcBef>
              <a:spcAft>
                <a:spcPct val="0"/>
              </a:spcAft>
              <a:buClr>
                <a:srgbClr val="7CA900"/>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7CA900"/>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7CA900"/>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7CA900"/>
              </a:buClr>
              <a:buChar char="»"/>
              <a:defRPr sz="2000">
                <a:solidFill>
                  <a:schemeClr val="tx1"/>
                </a:solidFill>
                <a:latin typeface="+mn-lt"/>
                <a:ea typeface="+mn-ea"/>
              </a:defRPr>
            </a:lvl9pPr>
          </a:lstStyle>
          <a:p>
            <a:pPr marL="0" indent="0" algn="ctr">
              <a:buNone/>
            </a:pPr>
            <a:r>
              <a:rPr lang="en-US" sz="2000" dirty="0" smtClean="0"/>
              <a:t>Core i7-2600, 2-bounce diffuse, 640x400, 8 </a:t>
            </a:r>
            <a:r>
              <a:rPr lang="en-US" sz="2000" dirty="0" err="1" smtClean="0"/>
              <a:t>spp</a:t>
            </a:r>
            <a:r>
              <a:rPr lang="en-US" sz="2000" dirty="0"/>
              <a:t> </a:t>
            </a:r>
            <a:r>
              <a:rPr lang="en-US" sz="2000" dirty="0" smtClean="0">
                <a:sym typeface="Wingdings" pitchFamily="2" charset="2"/>
              </a:rPr>
              <a:t></a:t>
            </a:r>
            <a:r>
              <a:rPr lang="en-US" sz="2000" dirty="0" smtClean="0"/>
              <a:t> </a:t>
            </a:r>
            <a:r>
              <a:rPr lang="en-US" sz="2000" dirty="0" smtClean="0">
                <a:solidFill>
                  <a:srgbClr val="C00000"/>
                </a:solidFill>
              </a:rPr>
              <a:t>8 </a:t>
            </a:r>
            <a:r>
              <a:rPr lang="en-US" sz="2000" dirty="0" err="1">
                <a:solidFill>
                  <a:srgbClr val="C00000"/>
                </a:solidFill>
              </a:rPr>
              <a:t>M</a:t>
            </a:r>
            <a:r>
              <a:rPr lang="en-US" sz="2000" dirty="0" err="1" smtClean="0">
                <a:solidFill>
                  <a:srgbClr val="C00000"/>
                </a:solidFill>
              </a:rPr>
              <a:t>ray</a:t>
            </a:r>
            <a:r>
              <a:rPr lang="en-US" sz="2000" dirty="0" smtClean="0">
                <a:solidFill>
                  <a:srgbClr val="C00000"/>
                </a:solidFill>
              </a:rPr>
              <a:t>/s</a:t>
            </a:r>
          </a:p>
        </p:txBody>
      </p:sp>
    </p:spTree>
    <p:extLst>
      <p:ext uri="{BB962C8B-B14F-4D97-AF65-F5344CB8AC3E}">
        <p14:creationId xmlns:p14="http://schemas.microsoft.com/office/powerpoint/2010/main" val="262473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The method is still quite experimental</a:t>
            </a:r>
          </a:p>
          <a:p>
            <a:r>
              <a:rPr lang="en-US" dirty="0" smtClean="0"/>
              <a:t>Elegant, easy </a:t>
            </a:r>
            <a:r>
              <a:rPr lang="en-US" dirty="0"/>
              <a:t>to </a:t>
            </a:r>
            <a:r>
              <a:rPr lang="en-US" dirty="0" smtClean="0"/>
              <a:t>use!</a:t>
            </a:r>
          </a:p>
          <a:p>
            <a:r>
              <a:rPr lang="en-US" dirty="0" smtClean="0"/>
              <a:t>Not much slower than traditional ray tracing</a:t>
            </a:r>
          </a:p>
          <a:p>
            <a:pPr lvl="1"/>
            <a:r>
              <a:rPr lang="en-US" dirty="0" smtClean="0"/>
              <a:t>With prebuilt acceleration structures!</a:t>
            </a:r>
          </a:p>
          <a:p>
            <a:r>
              <a:rPr lang="en-US" dirty="0" smtClean="0"/>
              <a:t>Interesting applications</a:t>
            </a:r>
          </a:p>
          <a:p>
            <a:pPr lvl="1"/>
            <a:r>
              <a:rPr lang="en-US" dirty="0" smtClean="0"/>
              <a:t>Adaptive tessellation, augment </a:t>
            </a:r>
            <a:r>
              <a:rPr lang="en-US" dirty="0" err="1" smtClean="0"/>
              <a:t>rasterization</a:t>
            </a:r>
            <a:r>
              <a:rPr lang="en-US" dirty="0" smtClean="0"/>
              <a:t>, etc.</a:t>
            </a:r>
            <a:endParaRPr lang="en-US" dirty="0"/>
          </a:p>
          <a:p>
            <a:endParaRPr lang="en-US" dirty="0" smtClean="0"/>
          </a:p>
          <a:p>
            <a:r>
              <a:rPr lang="en-US" dirty="0" smtClean="0"/>
              <a:t>Future work</a:t>
            </a:r>
          </a:p>
          <a:p>
            <a:pPr lvl="1"/>
            <a:r>
              <a:rPr lang="en-US" dirty="0" smtClean="0"/>
              <a:t>Reduce memory traffic: ray compression, pre-sorting?</a:t>
            </a:r>
          </a:p>
          <a:p>
            <a:pPr lvl="1"/>
            <a:r>
              <a:rPr lang="en-US" dirty="0" smtClean="0"/>
              <a:t>More efficient multithreading</a:t>
            </a:r>
          </a:p>
          <a:p>
            <a:pPr lvl="1"/>
            <a:r>
              <a:rPr lang="en-US" dirty="0" smtClean="0"/>
              <a:t>GPU</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21</a:t>
            </a:fld>
            <a:endParaRPr lang="en-US"/>
          </a:p>
        </p:txBody>
      </p:sp>
    </p:spTree>
    <p:extLst>
      <p:ext uri="{BB962C8B-B14F-4D97-AF65-F5344CB8AC3E}">
        <p14:creationId xmlns:p14="http://schemas.microsoft.com/office/powerpoint/2010/main" val="2081220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smtClean="0"/>
              <a:t>Questions?</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2060848"/>
            <a:ext cx="7344816" cy="4131460"/>
          </a:xfrm>
          <a:prstGeom prst="rect">
            <a:avLst/>
          </a:prstGeom>
        </p:spPr>
      </p:pic>
    </p:spTree>
    <p:extLst>
      <p:ext uri="{BB962C8B-B14F-4D97-AF65-F5344CB8AC3E}">
        <p14:creationId xmlns:p14="http://schemas.microsoft.com/office/powerpoint/2010/main" val="2227282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3</a:t>
            </a:fld>
            <a:endParaRPr lang="en-US"/>
          </a:p>
        </p:txBody>
      </p:sp>
      <p:sp>
        <p:nvSpPr>
          <p:cNvPr id="5" name="Isosceles Triangle 4"/>
          <p:cNvSpPr/>
          <p:nvPr/>
        </p:nvSpPr>
        <p:spPr bwMode="auto">
          <a:xfrm rot="20153205">
            <a:off x="1735778" y="1441544"/>
            <a:ext cx="1174460" cy="108535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7" name="Isosceles Triangle 6"/>
          <p:cNvSpPr/>
          <p:nvPr/>
        </p:nvSpPr>
        <p:spPr bwMode="auto">
          <a:xfrm rot="1481573">
            <a:off x="2792378" y="1642716"/>
            <a:ext cx="1744911" cy="1743191"/>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8" name="Isosceles Triangle 7"/>
          <p:cNvSpPr/>
          <p:nvPr/>
        </p:nvSpPr>
        <p:spPr bwMode="auto">
          <a:xfrm rot="3393142">
            <a:off x="2023720" y="3225325"/>
            <a:ext cx="883691" cy="890713"/>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9" name="Isosceles Triangle 8"/>
          <p:cNvSpPr/>
          <p:nvPr/>
        </p:nvSpPr>
        <p:spPr bwMode="auto">
          <a:xfrm rot="21309555">
            <a:off x="4912066" y="2279209"/>
            <a:ext cx="780253" cy="2176463"/>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0" name="Isosceles Triangle 9"/>
          <p:cNvSpPr/>
          <p:nvPr/>
        </p:nvSpPr>
        <p:spPr bwMode="auto">
          <a:xfrm rot="21309555">
            <a:off x="3798523" y="4000921"/>
            <a:ext cx="1099739" cy="967579"/>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1" name="Isosceles Triangle 10"/>
          <p:cNvSpPr/>
          <p:nvPr/>
        </p:nvSpPr>
        <p:spPr bwMode="auto">
          <a:xfrm rot="15445658">
            <a:off x="5668789" y="2971177"/>
            <a:ext cx="959738" cy="88213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2" name="Isosceles Triangle 11"/>
          <p:cNvSpPr/>
          <p:nvPr/>
        </p:nvSpPr>
        <p:spPr bwMode="auto">
          <a:xfrm rot="3291961">
            <a:off x="4382989" y="1381185"/>
            <a:ext cx="877273" cy="1160382"/>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3" name="Isosceles Triangle 12"/>
          <p:cNvSpPr/>
          <p:nvPr/>
        </p:nvSpPr>
        <p:spPr bwMode="auto">
          <a:xfrm rot="305333">
            <a:off x="6229919" y="3757678"/>
            <a:ext cx="1178305" cy="1103287"/>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7" name="Rectangle 16"/>
          <p:cNvSpPr/>
          <p:nvPr/>
        </p:nvSpPr>
        <p:spPr bwMode="auto">
          <a:xfrm>
            <a:off x="251520"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0</a:t>
            </a:r>
          </a:p>
        </p:txBody>
      </p:sp>
      <p:sp>
        <p:nvSpPr>
          <p:cNvPr id="18" name="Rectangle 17"/>
          <p:cNvSpPr/>
          <p:nvPr/>
        </p:nvSpPr>
        <p:spPr bwMode="auto">
          <a:xfrm>
            <a:off x="755576"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1</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9" name="Rectangle 18"/>
          <p:cNvSpPr/>
          <p:nvPr/>
        </p:nvSpPr>
        <p:spPr bwMode="auto">
          <a:xfrm>
            <a:off x="1259632"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2</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0" name="Rectangle 19"/>
          <p:cNvSpPr/>
          <p:nvPr/>
        </p:nvSpPr>
        <p:spPr bwMode="auto">
          <a:xfrm>
            <a:off x="1763688"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3</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1" name="TextBox 20"/>
          <p:cNvSpPr txBox="1"/>
          <p:nvPr/>
        </p:nvSpPr>
        <p:spPr>
          <a:xfrm>
            <a:off x="141512" y="5239526"/>
            <a:ext cx="914400" cy="457200"/>
          </a:xfrm>
          <a:prstGeom prst="rect">
            <a:avLst/>
          </a:prstGeom>
          <a:noFill/>
        </p:spPr>
        <p:txBody>
          <a:bodyPr wrap="none" rtlCol="0">
            <a:normAutofit/>
          </a:bodyPr>
          <a:lstStyle/>
          <a:p>
            <a:r>
              <a:rPr lang="en-US" sz="2000" b="1" dirty="0" smtClean="0">
                <a:latin typeface="Verdana" pitchFamily="34" charset="0"/>
                <a:ea typeface="Verdana" pitchFamily="34" charset="0"/>
                <a:cs typeface="Verdana" pitchFamily="34" charset="0"/>
              </a:rPr>
              <a:t>Rays</a:t>
            </a:r>
          </a:p>
        </p:txBody>
      </p:sp>
      <p:sp>
        <p:nvSpPr>
          <p:cNvPr id="23" name="Rectangle 22"/>
          <p:cNvSpPr/>
          <p:nvPr/>
        </p:nvSpPr>
        <p:spPr bwMode="auto">
          <a:xfrm>
            <a:off x="2267744"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4</a:t>
            </a:r>
          </a:p>
        </p:txBody>
      </p:sp>
      <p:sp>
        <p:nvSpPr>
          <p:cNvPr id="24" name="Rectangle 23"/>
          <p:cNvSpPr/>
          <p:nvPr/>
        </p:nvSpPr>
        <p:spPr bwMode="auto">
          <a:xfrm>
            <a:off x="2771800"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5</a:t>
            </a:r>
          </a:p>
        </p:txBody>
      </p:sp>
      <p:sp>
        <p:nvSpPr>
          <p:cNvPr id="25" name="Rectangle 24"/>
          <p:cNvSpPr/>
          <p:nvPr/>
        </p:nvSpPr>
        <p:spPr bwMode="auto">
          <a:xfrm>
            <a:off x="3275856"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6</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6" name="Rectangle 25"/>
          <p:cNvSpPr/>
          <p:nvPr/>
        </p:nvSpPr>
        <p:spPr bwMode="auto">
          <a:xfrm>
            <a:off x="3779912"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7</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7" name="Rectangle 26"/>
          <p:cNvSpPr/>
          <p:nvPr/>
        </p:nvSpPr>
        <p:spPr bwMode="auto">
          <a:xfrm>
            <a:off x="4836620"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A</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8" name="Rectangle 27"/>
          <p:cNvSpPr/>
          <p:nvPr/>
        </p:nvSpPr>
        <p:spPr bwMode="auto">
          <a:xfrm>
            <a:off x="5340676"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B</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9" name="Rectangle 28"/>
          <p:cNvSpPr/>
          <p:nvPr/>
        </p:nvSpPr>
        <p:spPr bwMode="auto">
          <a:xfrm>
            <a:off x="5844732"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C</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0" name="Rectangle 29"/>
          <p:cNvSpPr/>
          <p:nvPr/>
        </p:nvSpPr>
        <p:spPr bwMode="auto">
          <a:xfrm>
            <a:off x="6348788"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D</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1" name="TextBox 30"/>
          <p:cNvSpPr txBox="1"/>
          <p:nvPr/>
        </p:nvSpPr>
        <p:spPr>
          <a:xfrm>
            <a:off x="4715959" y="5243353"/>
            <a:ext cx="1083446" cy="457200"/>
          </a:xfrm>
          <a:prstGeom prst="rect">
            <a:avLst/>
          </a:prstGeom>
          <a:noFill/>
        </p:spPr>
        <p:txBody>
          <a:bodyPr wrap="none" rtlCol="0">
            <a:normAutofit/>
          </a:bodyPr>
          <a:lstStyle/>
          <a:p>
            <a:r>
              <a:rPr lang="en-US" sz="2000" b="1" dirty="0" smtClean="0">
                <a:latin typeface="Verdana" pitchFamily="34" charset="0"/>
                <a:ea typeface="Verdana" pitchFamily="34" charset="0"/>
                <a:cs typeface="Verdana" pitchFamily="34" charset="0"/>
              </a:rPr>
              <a:t>Triangles</a:t>
            </a:r>
          </a:p>
        </p:txBody>
      </p:sp>
      <p:sp>
        <p:nvSpPr>
          <p:cNvPr id="32" name="Rectangle 31"/>
          <p:cNvSpPr/>
          <p:nvPr/>
        </p:nvSpPr>
        <p:spPr bwMode="auto">
          <a:xfrm>
            <a:off x="6852844"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E</a:t>
            </a:r>
          </a:p>
        </p:txBody>
      </p:sp>
      <p:sp>
        <p:nvSpPr>
          <p:cNvPr id="33" name="Rectangle 32"/>
          <p:cNvSpPr/>
          <p:nvPr/>
        </p:nvSpPr>
        <p:spPr bwMode="auto">
          <a:xfrm>
            <a:off x="7356900"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F</a:t>
            </a:r>
          </a:p>
        </p:txBody>
      </p:sp>
      <p:sp>
        <p:nvSpPr>
          <p:cNvPr id="34" name="Rectangle 33"/>
          <p:cNvSpPr/>
          <p:nvPr/>
        </p:nvSpPr>
        <p:spPr bwMode="auto">
          <a:xfrm>
            <a:off x="7860956"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G</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5" name="Rectangle 34"/>
          <p:cNvSpPr/>
          <p:nvPr/>
        </p:nvSpPr>
        <p:spPr bwMode="auto">
          <a:xfrm>
            <a:off x="8365012"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H</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cxnSp>
        <p:nvCxnSpPr>
          <p:cNvPr id="39" name="Straight Arrow Connector 38"/>
          <p:cNvCxnSpPr/>
          <p:nvPr/>
        </p:nvCxnSpPr>
        <p:spPr bwMode="auto">
          <a:xfrm>
            <a:off x="1259632" y="1855136"/>
            <a:ext cx="499814" cy="2537530"/>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49" name="Straight Arrow Connector 48"/>
          <p:cNvCxnSpPr/>
          <p:nvPr/>
        </p:nvCxnSpPr>
        <p:spPr bwMode="auto">
          <a:xfrm flipV="1">
            <a:off x="3527884" y="1286498"/>
            <a:ext cx="1308736" cy="272261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3" name="Straight Arrow Connector 52"/>
          <p:cNvCxnSpPr/>
          <p:nvPr/>
        </p:nvCxnSpPr>
        <p:spPr bwMode="auto">
          <a:xfrm>
            <a:off x="5812680" y="1929295"/>
            <a:ext cx="1255135" cy="203561"/>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7" name="Straight Arrow Connector 56"/>
          <p:cNvCxnSpPr/>
          <p:nvPr/>
        </p:nvCxnSpPr>
        <p:spPr bwMode="auto">
          <a:xfrm flipV="1">
            <a:off x="7521419" y="2060848"/>
            <a:ext cx="465553" cy="2133006"/>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62" name="Straight Arrow Connector 61"/>
          <p:cNvCxnSpPr/>
          <p:nvPr/>
        </p:nvCxnSpPr>
        <p:spPr bwMode="auto">
          <a:xfrm flipH="1">
            <a:off x="6148658" y="3194995"/>
            <a:ext cx="1838314" cy="1252158"/>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66" name="Straight Arrow Connector 65"/>
          <p:cNvCxnSpPr/>
          <p:nvPr/>
        </p:nvCxnSpPr>
        <p:spPr bwMode="auto">
          <a:xfrm>
            <a:off x="2073255" y="5085184"/>
            <a:ext cx="1397089" cy="74854"/>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72" name="Straight Arrow Connector 71"/>
          <p:cNvCxnSpPr/>
          <p:nvPr/>
        </p:nvCxnSpPr>
        <p:spPr bwMode="auto">
          <a:xfrm flipV="1">
            <a:off x="4336806" y="3194995"/>
            <a:ext cx="1387322" cy="21724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75" name="Straight Arrow Connector 74"/>
          <p:cNvCxnSpPr/>
          <p:nvPr/>
        </p:nvCxnSpPr>
        <p:spPr bwMode="auto">
          <a:xfrm>
            <a:off x="1115616" y="2961532"/>
            <a:ext cx="1965084" cy="108624"/>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2924365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r>
              <a:rPr lang="en-US" b="0" dirty="0" smtClean="0"/>
              <a:t> – Bounding volume</a:t>
            </a:r>
            <a:endParaRPr lang="en-US" b="0"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4</a:t>
            </a:fld>
            <a:endParaRPr lang="en-US"/>
          </a:p>
        </p:txBody>
      </p:sp>
      <p:sp>
        <p:nvSpPr>
          <p:cNvPr id="5" name="Isosceles Triangle 4"/>
          <p:cNvSpPr/>
          <p:nvPr/>
        </p:nvSpPr>
        <p:spPr bwMode="auto">
          <a:xfrm rot="20153205">
            <a:off x="1735778" y="1441544"/>
            <a:ext cx="1174460" cy="108535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7" name="Isosceles Triangle 6"/>
          <p:cNvSpPr/>
          <p:nvPr/>
        </p:nvSpPr>
        <p:spPr bwMode="auto">
          <a:xfrm rot="1481573">
            <a:off x="2792378" y="1642716"/>
            <a:ext cx="1744911" cy="1743191"/>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8" name="Isosceles Triangle 7"/>
          <p:cNvSpPr/>
          <p:nvPr/>
        </p:nvSpPr>
        <p:spPr bwMode="auto">
          <a:xfrm rot="3393142">
            <a:off x="2023720" y="3225325"/>
            <a:ext cx="883691" cy="890713"/>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9" name="Isosceles Triangle 8"/>
          <p:cNvSpPr/>
          <p:nvPr/>
        </p:nvSpPr>
        <p:spPr bwMode="auto">
          <a:xfrm rot="21309555">
            <a:off x="4912066" y="2279209"/>
            <a:ext cx="780253" cy="2176463"/>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0" name="Isosceles Triangle 9"/>
          <p:cNvSpPr/>
          <p:nvPr/>
        </p:nvSpPr>
        <p:spPr bwMode="auto">
          <a:xfrm rot="21309555">
            <a:off x="3798523" y="4000921"/>
            <a:ext cx="1099739" cy="967579"/>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1" name="Isosceles Triangle 10"/>
          <p:cNvSpPr/>
          <p:nvPr/>
        </p:nvSpPr>
        <p:spPr bwMode="auto">
          <a:xfrm rot="15445658">
            <a:off x="5668789" y="2971177"/>
            <a:ext cx="959738" cy="88213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2" name="Isosceles Triangle 11"/>
          <p:cNvSpPr/>
          <p:nvPr/>
        </p:nvSpPr>
        <p:spPr bwMode="auto">
          <a:xfrm rot="3291961">
            <a:off x="4382989" y="1381185"/>
            <a:ext cx="877273" cy="1160382"/>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3" name="Isosceles Triangle 12"/>
          <p:cNvSpPr/>
          <p:nvPr/>
        </p:nvSpPr>
        <p:spPr bwMode="auto">
          <a:xfrm rot="305333">
            <a:off x="6229919" y="3757678"/>
            <a:ext cx="1178305" cy="1103287"/>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7" name="Rectangle 16"/>
          <p:cNvSpPr/>
          <p:nvPr/>
        </p:nvSpPr>
        <p:spPr bwMode="auto">
          <a:xfrm>
            <a:off x="251520"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0</a:t>
            </a:r>
          </a:p>
        </p:txBody>
      </p:sp>
      <p:sp>
        <p:nvSpPr>
          <p:cNvPr id="18" name="Rectangle 17"/>
          <p:cNvSpPr/>
          <p:nvPr/>
        </p:nvSpPr>
        <p:spPr bwMode="auto">
          <a:xfrm>
            <a:off x="755576"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1</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9" name="Rectangle 18"/>
          <p:cNvSpPr/>
          <p:nvPr/>
        </p:nvSpPr>
        <p:spPr bwMode="auto">
          <a:xfrm>
            <a:off x="1259632"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2</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0" name="Rectangle 19"/>
          <p:cNvSpPr/>
          <p:nvPr/>
        </p:nvSpPr>
        <p:spPr bwMode="auto">
          <a:xfrm>
            <a:off x="1763688"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3</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1" name="TextBox 20"/>
          <p:cNvSpPr txBox="1"/>
          <p:nvPr/>
        </p:nvSpPr>
        <p:spPr>
          <a:xfrm>
            <a:off x="141512" y="5239526"/>
            <a:ext cx="914400" cy="457200"/>
          </a:xfrm>
          <a:prstGeom prst="rect">
            <a:avLst/>
          </a:prstGeom>
          <a:noFill/>
        </p:spPr>
        <p:txBody>
          <a:bodyPr wrap="none" rtlCol="0">
            <a:normAutofit/>
          </a:bodyPr>
          <a:lstStyle/>
          <a:p>
            <a:r>
              <a:rPr lang="en-US" sz="2000" b="1" dirty="0" smtClean="0">
                <a:latin typeface="Verdana" pitchFamily="34" charset="0"/>
                <a:ea typeface="Verdana" pitchFamily="34" charset="0"/>
                <a:cs typeface="Verdana" pitchFamily="34" charset="0"/>
              </a:rPr>
              <a:t>Rays</a:t>
            </a:r>
          </a:p>
        </p:txBody>
      </p:sp>
      <p:sp>
        <p:nvSpPr>
          <p:cNvPr id="23" name="Rectangle 22"/>
          <p:cNvSpPr/>
          <p:nvPr/>
        </p:nvSpPr>
        <p:spPr bwMode="auto">
          <a:xfrm>
            <a:off x="2267744"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4</a:t>
            </a:r>
          </a:p>
        </p:txBody>
      </p:sp>
      <p:sp>
        <p:nvSpPr>
          <p:cNvPr id="24" name="Rectangle 23"/>
          <p:cNvSpPr/>
          <p:nvPr/>
        </p:nvSpPr>
        <p:spPr bwMode="auto">
          <a:xfrm>
            <a:off x="2771800"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5</a:t>
            </a:r>
          </a:p>
        </p:txBody>
      </p:sp>
      <p:sp>
        <p:nvSpPr>
          <p:cNvPr id="25" name="Rectangle 24"/>
          <p:cNvSpPr/>
          <p:nvPr/>
        </p:nvSpPr>
        <p:spPr bwMode="auto">
          <a:xfrm>
            <a:off x="3275856"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6</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6" name="Rectangle 25"/>
          <p:cNvSpPr/>
          <p:nvPr/>
        </p:nvSpPr>
        <p:spPr bwMode="auto">
          <a:xfrm>
            <a:off x="3779912"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7</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7" name="Rectangle 26"/>
          <p:cNvSpPr/>
          <p:nvPr/>
        </p:nvSpPr>
        <p:spPr bwMode="auto">
          <a:xfrm>
            <a:off x="4836620"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A</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8" name="Rectangle 27"/>
          <p:cNvSpPr/>
          <p:nvPr/>
        </p:nvSpPr>
        <p:spPr bwMode="auto">
          <a:xfrm>
            <a:off x="5340676"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B</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9" name="Rectangle 28"/>
          <p:cNvSpPr/>
          <p:nvPr/>
        </p:nvSpPr>
        <p:spPr bwMode="auto">
          <a:xfrm>
            <a:off x="5844732"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C</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0" name="Rectangle 29"/>
          <p:cNvSpPr/>
          <p:nvPr/>
        </p:nvSpPr>
        <p:spPr bwMode="auto">
          <a:xfrm>
            <a:off x="6348788"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D</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1" name="TextBox 30"/>
          <p:cNvSpPr txBox="1"/>
          <p:nvPr/>
        </p:nvSpPr>
        <p:spPr>
          <a:xfrm>
            <a:off x="4715959" y="5243353"/>
            <a:ext cx="1083446" cy="457200"/>
          </a:xfrm>
          <a:prstGeom prst="rect">
            <a:avLst/>
          </a:prstGeom>
          <a:noFill/>
        </p:spPr>
        <p:txBody>
          <a:bodyPr wrap="none" rtlCol="0">
            <a:normAutofit/>
          </a:bodyPr>
          <a:lstStyle/>
          <a:p>
            <a:r>
              <a:rPr lang="en-US" sz="2000" b="1" dirty="0">
                <a:latin typeface="Verdana" pitchFamily="34" charset="0"/>
                <a:ea typeface="Verdana" pitchFamily="34" charset="0"/>
                <a:cs typeface="Verdana" pitchFamily="34" charset="0"/>
              </a:rPr>
              <a:t>Triangles</a:t>
            </a:r>
          </a:p>
        </p:txBody>
      </p:sp>
      <p:sp>
        <p:nvSpPr>
          <p:cNvPr id="32" name="Rectangle 31"/>
          <p:cNvSpPr/>
          <p:nvPr/>
        </p:nvSpPr>
        <p:spPr bwMode="auto">
          <a:xfrm>
            <a:off x="6852844"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E</a:t>
            </a:r>
          </a:p>
        </p:txBody>
      </p:sp>
      <p:sp>
        <p:nvSpPr>
          <p:cNvPr id="33" name="Rectangle 32"/>
          <p:cNvSpPr/>
          <p:nvPr/>
        </p:nvSpPr>
        <p:spPr bwMode="auto">
          <a:xfrm>
            <a:off x="7356900"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F</a:t>
            </a:r>
          </a:p>
        </p:txBody>
      </p:sp>
      <p:sp>
        <p:nvSpPr>
          <p:cNvPr id="34" name="Rectangle 33"/>
          <p:cNvSpPr/>
          <p:nvPr/>
        </p:nvSpPr>
        <p:spPr bwMode="auto">
          <a:xfrm>
            <a:off x="7860956"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G</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5" name="Rectangle 34"/>
          <p:cNvSpPr/>
          <p:nvPr/>
        </p:nvSpPr>
        <p:spPr bwMode="auto">
          <a:xfrm>
            <a:off x="8365012"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H</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cxnSp>
        <p:nvCxnSpPr>
          <p:cNvPr id="39" name="Straight Arrow Connector 38"/>
          <p:cNvCxnSpPr/>
          <p:nvPr/>
        </p:nvCxnSpPr>
        <p:spPr bwMode="auto">
          <a:xfrm>
            <a:off x="1259632" y="1855136"/>
            <a:ext cx="499814" cy="2537530"/>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49" name="Straight Arrow Connector 48"/>
          <p:cNvCxnSpPr/>
          <p:nvPr/>
        </p:nvCxnSpPr>
        <p:spPr bwMode="auto">
          <a:xfrm flipV="1">
            <a:off x="3527884" y="1286498"/>
            <a:ext cx="1308736" cy="272261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3" name="Straight Arrow Connector 52"/>
          <p:cNvCxnSpPr/>
          <p:nvPr/>
        </p:nvCxnSpPr>
        <p:spPr bwMode="auto">
          <a:xfrm>
            <a:off x="5812680" y="1929295"/>
            <a:ext cx="1255135" cy="203561"/>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7" name="Straight Arrow Connector 56"/>
          <p:cNvCxnSpPr/>
          <p:nvPr/>
        </p:nvCxnSpPr>
        <p:spPr bwMode="auto">
          <a:xfrm flipV="1">
            <a:off x="7521419" y="2060848"/>
            <a:ext cx="465553" cy="2133006"/>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62" name="Straight Arrow Connector 61"/>
          <p:cNvCxnSpPr/>
          <p:nvPr/>
        </p:nvCxnSpPr>
        <p:spPr bwMode="auto">
          <a:xfrm flipH="1">
            <a:off x="6148658" y="3194995"/>
            <a:ext cx="1838314" cy="1252158"/>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66" name="Straight Arrow Connector 65"/>
          <p:cNvCxnSpPr/>
          <p:nvPr/>
        </p:nvCxnSpPr>
        <p:spPr bwMode="auto">
          <a:xfrm>
            <a:off x="2073255" y="5085184"/>
            <a:ext cx="1397089" cy="74854"/>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72" name="Straight Arrow Connector 71"/>
          <p:cNvCxnSpPr/>
          <p:nvPr/>
        </p:nvCxnSpPr>
        <p:spPr bwMode="auto">
          <a:xfrm flipV="1">
            <a:off x="4336806" y="3194995"/>
            <a:ext cx="1387322" cy="21724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75" name="Straight Arrow Connector 74"/>
          <p:cNvCxnSpPr/>
          <p:nvPr/>
        </p:nvCxnSpPr>
        <p:spPr bwMode="auto">
          <a:xfrm>
            <a:off x="1115616" y="2961532"/>
            <a:ext cx="1965084" cy="108624"/>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sp>
        <p:nvSpPr>
          <p:cNvPr id="91" name="Rectangle 90"/>
          <p:cNvSpPr/>
          <p:nvPr/>
        </p:nvSpPr>
        <p:spPr bwMode="auto">
          <a:xfrm>
            <a:off x="1828800" y="1464695"/>
            <a:ext cx="5548464" cy="3570712"/>
          </a:xfrm>
          <a:prstGeom prst="rect">
            <a:avLst/>
          </a:prstGeom>
          <a:noFill/>
          <a:ln w="2857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30293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r>
              <a:rPr lang="en-US" b="0" dirty="0"/>
              <a:t> – </a:t>
            </a:r>
            <a:r>
              <a:rPr lang="en-US" b="0" dirty="0" smtClean="0"/>
              <a:t>Ray filtering</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5</a:t>
            </a:fld>
            <a:endParaRPr lang="en-US"/>
          </a:p>
        </p:txBody>
      </p:sp>
      <p:sp>
        <p:nvSpPr>
          <p:cNvPr id="5" name="Isosceles Triangle 4"/>
          <p:cNvSpPr/>
          <p:nvPr/>
        </p:nvSpPr>
        <p:spPr bwMode="auto">
          <a:xfrm rot="20153205">
            <a:off x="1735778" y="1441544"/>
            <a:ext cx="1174460" cy="108535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7" name="Isosceles Triangle 6"/>
          <p:cNvSpPr/>
          <p:nvPr/>
        </p:nvSpPr>
        <p:spPr bwMode="auto">
          <a:xfrm rot="1481573">
            <a:off x="2792378" y="1642716"/>
            <a:ext cx="1744911" cy="1743191"/>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8" name="Isosceles Triangle 7"/>
          <p:cNvSpPr/>
          <p:nvPr/>
        </p:nvSpPr>
        <p:spPr bwMode="auto">
          <a:xfrm rot="3393142">
            <a:off x="2023720" y="3225325"/>
            <a:ext cx="883691" cy="890713"/>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9" name="Isosceles Triangle 8"/>
          <p:cNvSpPr/>
          <p:nvPr/>
        </p:nvSpPr>
        <p:spPr bwMode="auto">
          <a:xfrm rot="21309555">
            <a:off x="4912066" y="2279209"/>
            <a:ext cx="780253" cy="2176463"/>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0" name="Isosceles Triangle 9"/>
          <p:cNvSpPr/>
          <p:nvPr/>
        </p:nvSpPr>
        <p:spPr bwMode="auto">
          <a:xfrm rot="21309555">
            <a:off x="3798523" y="4000921"/>
            <a:ext cx="1099739" cy="967579"/>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1" name="Isosceles Triangle 10"/>
          <p:cNvSpPr/>
          <p:nvPr/>
        </p:nvSpPr>
        <p:spPr bwMode="auto">
          <a:xfrm rot="15445658">
            <a:off x="5668789" y="2971177"/>
            <a:ext cx="959738" cy="88213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2" name="Isosceles Triangle 11"/>
          <p:cNvSpPr/>
          <p:nvPr/>
        </p:nvSpPr>
        <p:spPr bwMode="auto">
          <a:xfrm rot="3291961">
            <a:off x="4382989" y="1381185"/>
            <a:ext cx="877273" cy="1160382"/>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3" name="Isosceles Triangle 12"/>
          <p:cNvSpPr/>
          <p:nvPr/>
        </p:nvSpPr>
        <p:spPr bwMode="auto">
          <a:xfrm rot="305333">
            <a:off x="6229919" y="3757678"/>
            <a:ext cx="1178305" cy="1103287"/>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7" name="Rectangle 16"/>
          <p:cNvSpPr/>
          <p:nvPr/>
        </p:nvSpPr>
        <p:spPr bwMode="auto">
          <a:xfrm>
            <a:off x="251520"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1</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8" name="Rectangle 17"/>
          <p:cNvSpPr/>
          <p:nvPr/>
        </p:nvSpPr>
        <p:spPr bwMode="auto">
          <a:xfrm>
            <a:off x="755576"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2</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9" name="Rectangle 18"/>
          <p:cNvSpPr/>
          <p:nvPr/>
        </p:nvSpPr>
        <p:spPr bwMode="auto">
          <a:xfrm>
            <a:off x="1259632"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4</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0" name="Rectangle 19"/>
          <p:cNvSpPr/>
          <p:nvPr/>
        </p:nvSpPr>
        <p:spPr bwMode="auto">
          <a:xfrm>
            <a:off x="1763688"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5</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1" name="TextBox 20"/>
          <p:cNvSpPr txBox="1"/>
          <p:nvPr/>
        </p:nvSpPr>
        <p:spPr>
          <a:xfrm>
            <a:off x="141512" y="5239526"/>
            <a:ext cx="914400" cy="457200"/>
          </a:xfrm>
          <a:prstGeom prst="rect">
            <a:avLst/>
          </a:prstGeom>
          <a:noFill/>
        </p:spPr>
        <p:txBody>
          <a:bodyPr wrap="none" rtlCol="0">
            <a:normAutofit/>
          </a:bodyPr>
          <a:lstStyle/>
          <a:p>
            <a:r>
              <a:rPr lang="en-US" sz="2000" b="1" dirty="0" smtClean="0">
                <a:latin typeface="Verdana" pitchFamily="34" charset="0"/>
                <a:ea typeface="Verdana" pitchFamily="34" charset="0"/>
                <a:cs typeface="Verdana" pitchFamily="34" charset="0"/>
              </a:rPr>
              <a:t>Rays</a:t>
            </a:r>
          </a:p>
        </p:txBody>
      </p:sp>
      <p:sp>
        <p:nvSpPr>
          <p:cNvPr id="23" name="Rectangle 22"/>
          <p:cNvSpPr/>
          <p:nvPr/>
        </p:nvSpPr>
        <p:spPr bwMode="auto">
          <a:xfrm>
            <a:off x="2267744"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7</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4" name="Rectangle 23"/>
          <p:cNvSpPr/>
          <p:nvPr/>
        </p:nvSpPr>
        <p:spPr bwMode="auto">
          <a:xfrm>
            <a:off x="2771800"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3</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5" name="Rectangle 24"/>
          <p:cNvSpPr/>
          <p:nvPr/>
        </p:nvSpPr>
        <p:spPr bwMode="auto">
          <a:xfrm>
            <a:off x="3275856"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6</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6" name="Rectangle 25"/>
          <p:cNvSpPr/>
          <p:nvPr/>
        </p:nvSpPr>
        <p:spPr bwMode="auto">
          <a:xfrm>
            <a:off x="3779912"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0</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7" name="Rectangle 26"/>
          <p:cNvSpPr/>
          <p:nvPr/>
        </p:nvSpPr>
        <p:spPr bwMode="auto">
          <a:xfrm>
            <a:off x="4836620"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A</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8" name="Rectangle 27"/>
          <p:cNvSpPr/>
          <p:nvPr/>
        </p:nvSpPr>
        <p:spPr bwMode="auto">
          <a:xfrm>
            <a:off x="5340676"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B</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9" name="Rectangle 28"/>
          <p:cNvSpPr/>
          <p:nvPr/>
        </p:nvSpPr>
        <p:spPr bwMode="auto">
          <a:xfrm>
            <a:off x="5844732"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C</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0" name="Rectangle 29"/>
          <p:cNvSpPr/>
          <p:nvPr/>
        </p:nvSpPr>
        <p:spPr bwMode="auto">
          <a:xfrm>
            <a:off x="6348788"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D</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1" name="TextBox 30"/>
          <p:cNvSpPr txBox="1"/>
          <p:nvPr/>
        </p:nvSpPr>
        <p:spPr>
          <a:xfrm>
            <a:off x="4715959" y="5243353"/>
            <a:ext cx="1083446" cy="457200"/>
          </a:xfrm>
          <a:prstGeom prst="rect">
            <a:avLst/>
          </a:prstGeom>
          <a:noFill/>
        </p:spPr>
        <p:txBody>
          <a:bodyPr wrap="none" rtlCol="0">
            <a:normAutofit/>
          </a:bodyPr>
          <a:lstStyle/>
          <a:p>
            <a:r>
              <a:rPr lang="en-US" sz="2000" b="1" dirty="0">
                <a:latin typeface="Verdana" pitchFamily="34" charset="0"/>
                <a:ea typeface="Verdana" pitchFamily="34" charset="0"/>
                <a:cs typeface="Verdana" pitchFamily="34" charset="0"/>
              </a:rPr>
              <a:t>Triangles</a:t>
            </a:r>
          </a:p>
        </p:txBody>
      </p:sp>
      <p:sp>
        <p:nvSpPr>
          <p:cNvPr id="32" name="Rectangle 31"/>
          <p:cNvSpPr/>
          <p:nvPr/>
        </p:nvSpPr>
        <p:spPr bwMode="auto">
          <a:xfrm>
            <a:off x="6852844"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E</a:t>
            </a:r>
          </a:p>
        </p:txBody>
      </p:sp>
      <p:sp>
        <p:nvSpPr>
          <p:cNvPr id="33" name="Rectangle 32"/>
          <p:cNvSpPr/>
          <p:nvPr/>
        </p:nvSpPr>
        <p:spPr bwMode="auto">
          <a:xfrm>
            <a:off x="7356900"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F</a:t>
            </a:r>
          </a:p>
        </p:txBody>
      </p:sp>
      <p:sp>
        <p:nvSpPr>
          <p:cNvPr id="34" name="Rectangle 33"/>
          <p:cNvSpPr/>
          <p:nvPr/>
        </p:nvSpPr>
        <p:spPr bwMode="auto">
          <a:xfrm>
            <a:off x="7860956"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G</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5" name="Rectangle 34"/>
          <p:cNvSpPr/>
          <p:nvPr/>
        </p:nvSpPr>
        <p:spPr bwMode="auto">
          <a:xfrm>
            <a:off x="8365012"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H</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cxnSp>
        <p:nvCxnSpPr>
          <p:cNvPr id="39" name="Straight Arrow Connector 38"/>
          <p:cNvCxnSpPr/>
          <p:nvPr/>
        </p:nvCxnSpPr>
        <p:spPr bwMode="auto">
          <a:xfrm>
            <a:off x="1259632" y="1855136"/>
            <a:ext cx="499814" cy="2537530"/>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49" name="Straight Arrow Connector 48"/>
          <p:cNvCxnSpPr/>
          <p:nvPr/>
        </p:nvCxnSpPr>
        <p:spPr bwMode="auto">
          <a:xfrm flipV="1">
            <a:off x="3527884" y="1286498"/>
            <a:ext cx="1308736" cy="272261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3" name="Straight Arrow Connector 52"/>
          <p:cNvCxnSpPr/>
          <p:nvPr/>
        </p:nvCxnSpPr>
        <p:spPr bwMode="auto">
          <a:xfrm>
            <a:off x="5812680" y="1929295"/>
            <a:ext cx="1255135" cy="203561"/>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7" name="Straight Arrow Connector 56"/>
          <p:cNvCxnSpPr/>
          <p:nvPr/>
        </p:nvCxnSpPr>
        <p:spPr bwMode="auto">
          <a:xfrm flipV="1">
            <a:off x="7521419" y="2060848"/>
            <a:ext cx="465553" cy="2133006"/>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62" name="Straight Arrow Connector 61"/>
          <p:cNvCxnSpPr/>
          <p:nvPr/>
        </p:nvCxnSpPr>
        <p:spPr bwMode="auto">
          <a:xfrm flipH="1">
            <a:off x="6148658" y="3194995"/>
            <a:ext cx="1838314" cy="1252158"/>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66" name="Straight Arrow Connector 65"/>
          <p:cNvCxnSpPr/>
          <p:nvPr/>
        </p:nvCxnSpPr>
        <p:spPr bwMode="auto">
          <a:xfrm>
            <a:off x="2073255" y="5085184"/>
            <a:ext cx="1397089" cy="74854"/>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72" name="Straight Arrow Connector 71"/>
          <p:cNvCxnSpPr/>
          <p:nvPr/>
        </p:nvCxnSpPr>
        <p:spPr bwMode="auto">
          <a:xfrm flipV="1">
            <a:off x="4336806" y="3194995"/>
            <a:ext cx="1387322" cy="21724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75" name="Straight Arrow Connector 74"/>
          <p:cNvCxnSpPr/>
          <p:nvPr/>
        </p:nvCxnSpPr>
        <p:spPr bwMode="auto">
          <a:xfrm>
            <a:off x="1115616" y="2961532"/>
            <a:ext cx="1965084" cy="108624"/>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sp>
        <p:nvSpPr>
          <p:cNvPr id="40" name="Rectangle 39"/>
          <p:cNvSpPr/>
          <p:nvPr/>
        </p:nvSpPr>
        <p:spPr bwMode="auto">
          <a:xfrm>
            <a:off x="1828800" y="1464695"/>
            <a:ext cx="5548464" cy="3570712"/>
          </a:xfrm>
          <a:prstGeom prst="rect">
            <a:avLst/>
          </a:prstGeom>
          <a:noFill/>
          <a:ln w="2857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404627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r>
              <a:rPr lang="en-US" b="0" dirty="0"/>
              <a:t> – </a:t>
            </a:r>
            <a:r>
              <a:rPr lang="en-US" b="0" dirty="0" smtClean="0"/>
              <a:t>Object partitioning</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6</a:t>
            </a:fld>
            <a:endParaRPr lang="en-US"/>
          </a:p>
        </p:txBody>
      </p:sp>
      <p:sp>
        <p:nvSpPr>
          <p:cNvPr id="5" name="Isosceles Triangle 4"/>
          <p:cNvSpPr/>
          <p:nvPr/>
        </p:nvSpPr>
        <p:spPr bwMode="auto">
          <a:xfrm rot="20153205">
            <a:off x="1735778" y="1441544"/>
            <a:ext cx="1174460" cy="108535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7" name="Isosceles Triangle 6"/>
          <p:cNvSpPr/>
          <p:nvPr/>
        </p:nvSpPr>
        <p:spPr bwMode="auto">
          <a:xfrm rot="1481573">
            <a:off x="2792378" y="1642716"/>
            <a:ext cx="1744911" cy="1743191"/>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8" name="Isosceles Triangle 7"/>
          <p:cNvSpPr/>
          <p:nvPr/>
        </p:nvSpPr>
        <p:spPr bwMode="auto">
          <a:xfrm rot="3393142">
            <a:off x="2023720" y="3225325"/>
            <a:ext cx="883691" cy="890713"/>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9" name="Isosceles Triangle 8"/>
          <p:cNvSpPr/>
          <p:nvPr/>
        </p:nvSpPr>
        <p:spPr bwMode="auto">
          <a:xfrm rot="21309555">
            <a:off x="4912066" y="2279209"/>
            <a:ext cx="780253" cy="2176463"/>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0" name="Isosceles Triangle 9"/>
          <p:cNvSpPr/>
          <p:nvPr/>
        </p:nvSpPr>
        <p:spPr bwMode="auto">
          <a:xfrm rot="21309555">
            <a:off x="3798523" y="4000921"/>
            <a:ext cx="1099739" cy="967579"/>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1" name="Isosceles Triangle 10"/>
          <p:cNvSpPr/>
          <p:nvPr/>
        </p:nvSpPr>
        <p:spPr bwMode="auto">
          <a:xfrm rot="15445658">
            <a:off x="5668789" y="2971177"/>
            <a:ext cx="959738" cy="882130"/>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2" name="Isosceles Triangle 11"/>
          <p:cNvSpPr/>
          <p:nvPr/>
        </p:nvSpPr>
        <p:spPr bwMode="auto">
          <a:xfrm rot="3291961">
            <a:off x="4382989" y="1381185"/>
            <a:ext cx="877273" cy="1160382"/>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3" name="Isosceles Triangle 12"/>
          <p:cNvSpPr/>
          <p:nvPr/>
        </p:nvSpPr>
        <p:spPr bwMode="auto">
          <a:xfrm rot="305333">
            <a:off x="6229919" y="3757678"/>
            <a:ext cx="1178305" cy="1103287"/>
          </a:xfrm>
          <a:prstGeom prst="triangl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7" name="Rectangle 16"/>
          <p:cNvSpPr/>
          <p:nvPr/>
        </p:nvSpPr>
        <p:spPr bwMode="auto">
          <a:xfrm>
            <a:off x="251520"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1</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8" name="Rectangle 17"/>
          <p:cNvSpPr/>
          <p:nvPr/>
        </p:nvSpPr>
        <p:spPr bwMode="auto">
          <a:xfrm>
            <a:off x="755576"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2</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9" name="Rectangle 18"/>
          <p:cNvSpPr/>
          <p:nvPr/>
        </p:nvSpPr>
        <p:spPr bwMode="auto">
          <a:xfrm>
            <a:off x="1259632"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4</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0" name="Rectangle 19"/>
          <p:cNvSpPr/>
          <p:nvPr/>
        </p:nvSpPr>
        <p:spPr bwMode="auto">
          <a:xfrm>
            <a:off x="1763688"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5</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1" name="TextBox 20"/>
          <p:cNvSpPr txBox="1"/>
          <p:nvPr/>
        </p:nvSpPr>
        <p:spPr>
          <a:xfrm>
            <a:off x="141512" y="5239526"/>
            <a:ext cx="914400" cy="457200"/>
          </a:xfrm>
          <a:prstGeom prst="rect">
            <a:avLst/>
          </a:prstGeom>
          <a:noFill/>
        </p:spPr>
        <p:txBody>
          <a:bodyPr wrap="none" rtlCol="0">
            <a:normAutofit/>
          </a:bodyPr>
          <a:lstStyle/>
          <a:p>
            <a:r>
              <a:rPr lang="en-US" sz="2000" b="1" dirty="0" smtClean="0">
                <a:latin typeface="Verdana" pitchFamily="34" charset="0"/>
                <a:ea typeface="Verdana" pitchFamily="34" charset="0"/>
                <a:cs typeface="Verdana" pitchFamily="34" charset="0"/>
              </a:rPr>
              <a:t>Rays</a:t>
            </a:r>
          </a:p>
        </p:txBody>
      </p:sp>
      <p:sp>
        <p:nvSpPr>
          <p:cNvPr id="23" name="Rectangle 22"/>
          <p:cNvSpPr/>
          <p:nvPr/>
        </p:nvSpPr>
        <p:spPr bwMode="auto">
          <a:xfrm>
            <a:off x="2267744"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7</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4" name="Rectangle 23"/>
          <p:cNvSpPr/>
          <p:nvPr/>
        </p:nvSpPr>
        <p:spPr bwMode="auto">
          <a:xfrm>
            <a:off x="2771800"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3</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5" name="Rectangle 24"/>
          <p:cNvSpPr/>
          <p:nvPr/>
        </p:nvSpPr>
        <p:spPr bwMode="auto">
          <a:xfrm>
            <a:off x="3275856"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6</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6" name="Rectangle 25"/>
          <p:cNvSpPr/>
          <p:nvPr/>
        </p:nvSpPr>
        <p:spPr bwMode="auto">
          <a:xfrm>
            <a:off x="3779912"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0</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7" name="Rectangle 26"/>
          <p:cNvSpPr/>
          <p:nvPr/>
        </p:nvSpPr>
        <p:spPr bwMode="auto">
          <a:xfrm>
            <a:off x="4836620"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A</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8" name="Rectangle 27"/>
          <p:cNvSpPr/>
          <p:nvPr/>
        </p:nvSpPr>
        <p:spPr bwMode="auto">
          <a:xfrm>
            <a:off x="5340676"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B</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9" name="Rectangle 28"/>
          <p:cNvSpPr/>
          <p:nvPr/>
        </p:nvSpPr>
        <p:spPr bwMode="auto">
          <a:xfrm>
            <a:off x="5844732"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C</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0" name="Rectangle 29"/>
          <p:cNvSpPr/>
          <p:nvPr/>
        </p:nvSpPr>
        <p:spPr bwMode="auto">
          <a:xfrm>
            <a:off x="6348788"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D</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1" name="TextBox 30"/>
          <p:cNvSpPr txBox="1"/>
          <p:nvPr/>
        </p:nvSpPr>
        <p:spPr>
          <a:xfrm>
            <a:off x="4715959" y="5243353"/>
            <a:ext cx="1083446" cy="457200"/>
          </a:xfrm>
          <a:prstGeom prst="rect">
            <a:avLst/>
          </a:prstGeom>
          <a:noFill/>
        </p:spPr>
        <p:txBody>
          <a:bodyPr wrap="none" rtlCol="0">
            <a:normAutofit/>
          </a:bodyPr>
          <a:lstStyle/>
          <a:p>
            <a:r>
              <a:rPr lang="en-US" sz="2000" b="1" dirty="0">
                <a:latin typeface="Verdana" pitchFamily="34" charset="0"/>
                <a:ea typeface="Verdana" pitchFamily="34" charset="0"/>
                <a:cs typeface="Verdana" pitchFamily="34" charset="0"/>
              </a:rPr>
              <a:t>Triangles</a:t>
            </a:r>
          </a:p>
        </p:txBody>
      </p:sp>
      <p:sp>
        <p:nvSpPr>
          <p:cNvPr id="32" name="Rectangle 31"/>
          <p:cNvSpPr/>
          <p:nvPr/>
        </p:nvSpPr>
        <p:spPr bwMode="auto">
          <a:xfrm>
            <a:off x="6852844"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E</a:t>
            </a:r>
          </a:p>
        </p:txBody>
      </p:sp>
      <p:sp>
        <p:nvSpPr>
          <p:cNvPr id="33" name="Rectangle 32"/>
          <p:cNvSpPr/>
          <p:nvPr/>
        </p:nvSpPr>
        <p:spPr bwMode="auto">
          <a:xfrm>
            <a:off x="7356900"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F</a:t>
            </a:r>
          </a:p>
        </p:txBody>
      </p:sp>
      <p:sp>
        <p:nvSpPr>
          <p:cNvPr id="34" name="Rectangle 33"/>
          <p:cNvSpPr/>
          <p:nvPr/>
        </p:nvSpPr>
        <p:spPr bwMode="auto">
          <a:xfrm>
            <a:off x="7860956"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G</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5" name="Rectangle 34"/>
          <p:cNvSpPr/>
          <p:nvPr/>
        </p:nvSpPr>
        <p:spPr bwMode="auto">
          <a:xfrm>
            <a:off x="8365012" y="5733256"/>
            <a:ext cx="504056" cy="5040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H</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cxnSp>
        <p:nvCxnSpPr>
          <p:cNvPr id="39" name="Straight Arrow Connector 38"/>
          <p:cNvCxnSpPr/>
          <p:nvPr/>
        </p:nvCxnSpPr>
        <p:spPr bwMode="auto">
          <a:xfrm>
            <a:off x="1259632" y="1855136"/>
            <a:ext cx="499814" cy="2537530"/>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49" name="Straight Arrow Connector 48"/>
          <p:cNvCxnSpPr/>
          <p:nvPr/>
        </p:nvCxnSpPr>
        <p:spPr bwMode="auto">
          <a:xfrm flipV="1">
            <a:off x="3527884" y="1286498"/>
            <a:ext cx="1308736" cy="272261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3" name="Straight Arrow Connector 52"/>
          <p:cNvCxnSpPr/>
          <p:nvPr/>
        </p:nvCxnSpPr>
        <p:spPr bwMode="auto">
          <a:xfrm>
            <a:off x="5812680" y="1929295"/>
            <a:ext cx="1255135" cy="203561"/>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7" name="Straight Arrow Connector 56"/>
          <p:cNvCxnSpPr/>
          <p:nvPr/>
        </p:nvCxnSpPr>
        <p:spPr bwMode="auto">
          <a:xfrm flipV="1">
            <a:off x="7521419" y="2060848"/>
            <a:ext cx="465553" cy="2133006"/>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62" name="Straight Arrow Connector 61"/>
          <p:cNvCxnSpPr/>
          <p:nvPr/>
        </p:nvCxnSpPr>
        <p:spPr bwMode="auto">
          <a:xfrm flipH="1">
            <a:off x="6148658" y="3194995"/>
            <a:ext cx="1838314" cy="1252158"/>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66" name="Straight Arrow Connector 65"/>
          <p:cNvCxnSpPr/>
          <p:nvPr/>
        </p:nvCxnSpPr>
        <p:spPr bwMode="auto">
          <a:xfrm>
            <a:off x="2073255" y="5085184"/>
            <a:ext cx="1397089" cy="74854"/>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72" name="Straight Arrow Connector 71"/>
          <p:cNvCxnSpPr/>
          <p:nvPr/>
        </p:nvCxnSpPr>
        <p:spPr bwMode="auto">
          <a:xfrm flipV="1">
            <a:off x="4336806" y="3194995"/>
            <a:ext cx="1387322" cy="21724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75" name="Straight Arrow Connector 74"/>
          <p:cNvCxnSpPr/>
          <p:nvPr/>
        </p:nvCxnSpPr>
        <p:spPr bwMode="auto">
          <a:xfrm>
            <a:off x="1115616" y="2961532"/>
            <a:ext cx="1965084" cy="108624"/>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41" name="Straight Connector 40"/>
          <p:cNvCxnSpPr/>
          <p:nvPr/>
        </p:nvCxnSpPr>
        <p:spPr bwMode="auto">
          <a:xfrm>
            <a:off x="4716016" y="1484785"/>
            <a:ext cx="0" cy="3528391"/>
          </a:xfrm>
          <a:prstGeom prst="line">
            <a:avLst/>
          </a:prstGeom>
          <a:solidFill>
            <a:schemeClr val="accent1"/>
          </a:solidFill>
          <a:ln w="28575" cap="flat" cmpd="sng" algn="ctr">
            <a:solidFill>
              <a:schemeClr val="bg2">
                <a:lumMod val="75000"/>
              </a:schemeClr>
            </a:solidFill>
            <a:prstDash val="lgDash"/>
            <a:round/>
            <a:headEnd type="none" w="med" len="med"/>
            <a:tailEnd type="none" w="med" len="med"/>
          </a:ln>
          <a:effectLst/>
        </p:spPr>
      </p:cxnSp>
      <p:sp>
        <p:nvSpPr>
          <p:cNvPr id="40" name="Rectangle 39"/>
          <p:cNvSpPr/>
          <p:nvPr/>
        </p:nvSpPr>
        <p:spPr bwMode="auto">
          <a:xfrm>
            <a:off x="1828800" y="1464695"/>
            <a:ext cx="5548464" cy="3570712"/>
          </a:xfrm>
          <a:prstGeom prst="rect">
            <a:avLst/>
          </a:prstGeom>
          <a:noFill/>
          <a:ln w="2857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6341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r>
              <a:rPr lang="en-US" b="0" dirty="0"/>
              <a:t> – Object partitioning</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7</a:t>
            </a:fld>
            <a:endParaRPr lang="en-US"/>
          </a:p>
        </p:txBody>
      </p:sp>
      <p:sp>
        <p:nvSpPr>
          <p:cNvPr id="5" name="Isosceles Triangle 4"/>
          <p:cNvSpPr/>
          <p:nvPr/>
        </p:nvSpPr>
        <p:spPr bwMode="auto">
          <a:xfrm rot="20153205">
            <a:off x="1735778" y="1441544"/>
            <a:ext cx="1174460" cy="1085350"/>
          </a:xfrm>
          <a:prstGeom prst="triangl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7" name="Isosceles Triangle 6"/>
          <p:cNvSpPr/>
          <p:nvPr/>
        </p:nvSpPr>
        <p:spPr bwMode="auto">
          <a:xfrm rot="1481573">
            <a:off x="2792378" y="1642716"/>
            <a:ext cx="1744911" cy="1743191"/>
          </a:xfrm>
          <a:prstGeom prst="triangl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8" name="Isosceles Triangle 7"/>
          <p:cNvSpPr/>
          <p:nvPr/>
        </p:nvSpPr>
        <p:spPr bwMode="auto">
          <a:xfrm rot="3393142">
            <a:off x="2023720" y="3225325"/>
            <a:ext cx="883691" cy="890713"/>
          </a:xfrm>
          <a:prstGeom prst="triangl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9" name="Isosceles Triangle 8"/>
          <p:cNvSpPr/>
          <p:nvPr/>
        </p:nvSpPr>
        <p:spPr bwMode="auto">
          <a:xfrm rot="21309555">
            <a:off x="4912066" y="2279209"/>
            <a:ext cx="780253" cy="2176463"/>
          </a:xfrm>
          <a:prstGeom prst="triangle">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0" name="Isosceles Triangle 9"/>
          <p:cNvSpPr/>
          <p:nvPr/>
        </p:nvSpPr>
        <p:spPr bwMode="auto">
          <a:xfrm rot="21309555">
            <a:off x="3798523" y="4000921"/>
            <a:ext cx="1099739" cy="967579"/>
          </a:xfrm>
          <a:prstGeom prst="triangl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1" name="Isosceles Triangle 10"/>
          <p:cNvSpPr/>
          <p:nvPr/>
        </p:nvSpPr>
        <p:spPr bwMode="auto">
          <a:xfrm rot="15445658">
            <a:off x="5668789" y="2971177"/>
            <a:ext cx="959738" cy="882130"/>
          </a:xfrm>
          <a:prstGeom prst="triangle">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2" name="Isosceles Triangle 11"/>
          <p:cNvSpPr/>
          <p:nvPr/>
        </p:nvSpPr>
        <p:spPr bwMode="auto">
          <a:xfrm rot="3291961">
            <a:off x="4382989" y="1381185"/>
            <a:ext cx="877273" cy="1160382"/>
          </a:xfrm>
          <a:prstGeom prst="triangl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3" name="Isosceles Triangle 12"/>
          <p:cNvSpPr/>
          <p:nvPr/>
        </p:nvSpPr>
        <p:spPr bwMode="auto">
          <a:xfrm rot="305333">
            <a:off x="6229919" y="3757678"/>
            <a:ext cx="1178305" cy="1103287"/>
          </a:xfrm>
          <a:prstGeom prst="triangle">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7" name="Rectangle 16"/>
          <p:cNvSpPr/>
          <p:nvPr/>
        </p:nvSpPr>
        <p:spPr bwMode="auto">
          <a:xfrm>
            <a:off x="251520"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1</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8" name="Rectangle 17"/>
          <p:cNvSpPr/>
          <p:nvPr/>
        </p:nvSpPr>
        <p:spPr bwMode="auto">
          <a:xfrm>
            <a:off x="755576"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2</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9" name="Rectangle 18"/>
          <p:cNvSpPr/>
          <p:nvPr/>
        </p:nvSpPr>
        <p:spPr bwMode="auto">
          <a:xfrm>
            <a:off x="1259632"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4</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0" name="Rectangle 19"/>
          <p:cNvSpPr/>
          <p:nvPr/>
        </p:nvSpPr>
        <p:spPr bwMode="auto">
          <a:xfrm>
            <a:off x="1763688"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5</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1" name="TextBox 20"/>
          <p:cNvSpPr txBox="1"/>
          <p:nvPr/>
        </p:nvSpPr>
        <p:spPr>
          <a:xfrm>
            <a:off x="141512" y="5239526"/>
            <a:ext cx="914400" cy="457200"/>
          </a:xfrm>
          <a:prstGeom prst="rect">
            <a:avLst/>
          </a:prstGeom>
          <a:noFill/>
        </p:spPr>
        <p:txBody>
          <a:bodyPr wrap="none" rtlCol="0">
            <a:normAutofit/>
          </a:bodyPr>
          <a:lstStyle/>
          <a:p>
            <a:r>
              <a:rPr lang="en-US" sz="2000" b="1" dirty="0" smtClean="0">
                <a:latin typeface="Verdana" pitchFamily="34" charset="0"/>
                <a:ea typeface="Verdana" pitchFamily="34" charset="0"/>
                <a:cs typeface="Verdana" pitchFamily="34" charset="0"/>
              </a:rPr>
              <a:t>Rays</a:t>
            </a:r>
          </a:p>
        </p:txBody>
      </p:sp>
      <p:sp>
        <p:nvSpPr>
          <p:cNvPr id="23" name="Rectangle 22"/>
          <p:cNvSpPr/>
          <p:nvPr/>
        </p:nvSpPr>
        <p:spPr bwMode="auto">
          <a:xfrm>
            <a:off x="2267744"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7</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4" name="Rectangle 23"/>
          <p:cNvSpPr/>
          <p:nvPr/>
        </p:nvSpPr>
        <p:spPr bwMode="auto">
          <a:xfrm>
            <a:off x="2771800"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3</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5" name="Rectangle 24"/>
          <p:cNvSpPr/>
          <p:nvPr/>
        </p:nvSpPr>
        <p:spPr bwMode="auto">
          <a:xfrm>
            <a:off x="3275856"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6</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6" name="Rectangle 25"/>
          <p:cNvSpPr/>
          <p:nvPr/>
        </p:nvSpPr>
        <p:spPr bwMode="auto">
          <a:xfrm>
            <a:off x="3779912"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0</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7" name="Rectangle 26"/>
          <p:cNvSpPr/>
          <p:nvPr/>
        </p:nvSpPr>
        <p:spPr bwMode="auto">
          <a:xfrm>
            <a:off x="4836620" y="5733256"/>
            <a:ext cx="504056"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B</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8" name="Rectangle 27"/>
          <p:cNvSpPr/>
          <p:nvPr/>
        </p:nvSpPr>
        <p:spPr bwMode="auto">
          <a:xfrm>
            <a:off x="5340676" y="5733256"/>
            <a:ext cx="504056"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C</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9" name="Rectangle 28"/>
          <p:cNvSpPr/>
          <p:nvPr/>
        </p:nvSpPr>
        <p:spPr bwMode="auto">
          <a:xfrm>
            <a:off x="5844732" y="5733256"/>
            <a:ext cx="504056"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E</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0" name="Rectangle 29"/>
          <p:cNvSpPr/>
          <p:nvPr/>
        </p:nvSpPr>
        <p:spPr bwMode="auto">
          <a:xfrm>
            <a:off x="6348788" y="5733256"/>
            <a:ext cx="504056"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G</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1" name="TextBox 30"/>
          <p:cNvSpPr txBox="1"/>
          <p:nvPr/>
        </p:nvSpPr>
        <p:spPr>
          <a:xfrm>
            <a:off x="4715959" y="5243353"/>
            <a:ext cx="1083446" cy="457200"/>
          </a:xfrm>
          <a:prstGeom prst="rect">
            <a:avLst/>
          </a:prstGeom>
          <a:noFill/>
        </p:spPr>
        <p:txBody>
          <a:bodyPr wrap="none" rtlCol="0">
            <a:normAutofit/>
          </a:bodyPr>
          <a:lstStyle/>
          <a:p>
            <a:r>
              <a:rPr lang="en-US" sz="2000" b="1" dirty="0">
                <a:latin typeface="Verdana" pitchFamily="34" charset="0"/>
                <a:ea typeface="Verdana" pitchFamily="34" charset="0"/>
                <a:cs typeface="Verdana" pitchFamily="34" charset="0"/>
              </a:rPr>
              <a:t>Triangles</a:t>
            </a:r>
          </a:p>
        </p:txBody>
      </p:sp>
      <p:sp>
        <p:nvSpPr>
          <p:cNvPr id="32" name="Rectangle 31"/>
          <p:cNvSpPr/>
          <p:nvPr/>
        </p:nvSpPr>
        <p:spPr bwMode="auto">
          <a:xfrm>
            <a:off x="6852844" y="5733256"/>
            <a:ext cx="504056"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H</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3" name="Rectangle 32"/>
          <p:cNvSpPr/>
          <p:nvPr/>
        </p:nvSpPr>
        <p:spPr bwMode="auto">
          <a:xfrm>
            <a:off x="7356900" y="5733256"/>
            <a:ext cx="504056" cy="504056"/>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F</a:t>
            </a:r>
          </a:p>
        </p:txBody>
      </p:sp>
      <p:sp>
        <p:nvSpPr>
          <p:cNvPr id="34" name="Rectangle 33"/>
          <p:cNvSpPr/>
          <p:nvPr/>
        </p:nvSpPr>
        <p:spPr bwMode="auto">
          <a:xfrm>
            <a:off x="7860956" y="5733256"/>
            <a:ext cx="504056" cy="504056"/>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D</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5" name="Rectangle 34"/>
          <p:cNvSpPr/>
          <p:nvPr/>
        </p:nvSpPr>
        <p:spPr bwMode="auto">
          <a:xfrm>
            <a:off x="8365012" y="5733256"/>
            <a:ext cx="504056" cy="504056"/>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A</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cxnSp>
        <p:nvCxnSpPr>
          <p:cNvPr id="39" name="Straight Arrow Connector 38"/>
          <p:cNvCxnSpPr/>
          <p:nvPr/>
        </p:nvCxnSpPr>
        <p:spPr bwMode="auto">
          <a:xfrm>
            <a:off x="1259632" y="1855136"/>
            <a:ext cx="499814" cy="2537530"/>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49" name="Straight Arrow Connector 48"/>
          <p:cNvCxnSpPr/>
          <p:nvPr/>
        </p:nvCxnSpPr>
        <p:spPr bwMode="auto">
          <a:xfrm flipV="1">
            <a:off x="3527884" y="1286498"/>
            <a:ext cx="1308736" cy="272261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3" name="Straight Arrow Connector 52"/>
          <p:cNvCxnSpPr/>
          <p:nvPr/>
        </p:nvCxnSpPr>
        <p:spPr bwMode="auto">
          <a:xfrm>
            <a:off x="5812680" y="1929295"/>
            <a:ext cx="1255135" cy="203561"/>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7" name="Straight Arrow Connector 56"/>
          <p:cNvCxnSpPr/>
          <p:nvPr/>
        </p:nvCxnSpPr>
        <p:spPr bwMode="auto">
          <a:xfrm flipV="1">
            <a:off x="7521419" y="2060848"/>
            <a:ext cx="465553" cy="2133006"/>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62" name="Straight Arrow Connector 61"/>
          <p:cNvCxnSpPr/>
          <p:nvPr/>
        </p:nvCxnSpPr>
        <p:spPr bwMode="auto">
          <a:xfrm flipH="1">
            <a:off x="6148658" y="3194995"/>
            <a:ext cx="1838314" cy="1252158"/>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66" name="Straight Arrow Connector 65"/>
          <p:cNvCxnSpPr/>
          <p:nvPr/>
        </p:nvCxnSpPr>
        <p:spPr bwMode="auto">
          <a:xfrm>
            <a:off x="2073255" y="5085184"/>
            <a:ext cx="1397089" cy="74854"/>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72" name="Straight Arrow Connector 71"/>
          <p:cNvCxnSpPr/>
          <p:nvPr/>
        </p:nvCxnSpPr>
        <p:spPr bwMode="auto">
          <a:xfrm flipV="1">
            <a:off x="4336806" y="3194995"/>
            <a:ext cx="1387322" cy="21724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75" name="Straight Arrow Connector 74"/>
          <p:cNvCxnSpPr/>
          <p:nvPr/>
        </p:nvCxnSpPr>
        <p:spPr bwMode="auto">
          <a:xfrm>
            <a:off x="1115616" y="2961532"/>
            <a:ext cx="1965084" cy="108624"/>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6" name="Straight Connector 5"/>
          <p:cNvCxnSpPr/>
          <p:nvPr/>
        </p:nvCxnSpPr>
        <p:spPr bwMode="auto">
          <a:xfrm>
            <a:off x="4716016" y="1484785"/>
            <a:ext cx="0" cy="3528391"/>
          </a:xfrm>
          <a:prstGeom prst="line">
            <a:avLst/>
          </a:prstGeom>
          <a:solidFill>
            <a:schemeClr val="accent1"/>
          </a:solidFill>
          <a:ln w="28575" cap="flat" cmpd="sng" algn="ctr">
            <a:solidFill>
              <a:schemeClr val="bg2">
                <a:lumMod val="75000"/>
              </a:schemeClr>
            </a:solidFill>
            <a:prstDash val="lgDash"/>
            <a:round/>
            <a:headEnd type="none" w="med" len="med"/>
            <a:tailEnd type="none" w="med" len="med"/>
          </a:ln>
          <a:effectLst/>
        </p:spPr>
      </p:cxnSp>
      <p:sp>
        <p:nvSpPr>
          <p:cNvPr id="41" name="Rectangle 40"/>
          <p:cNvSpPr/>
          <p:nvPr/>
        </p:nvSpPr>
        <p:spPr bwMode="auto">
          <a:xfrm>
            <a:off x="1828800" y="1464695"/>
            <a:ext cx="5548464" cy="3570712"/>
          </a:xfrm>
          <a:prstGeom prst="rect">
            <a:avLst/>
          </a:prstGeom>
          <a:noFill/>
          <a:ln w="2857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71059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r>
              <a:rPr lang="en-US" b="0" dirty="0"/>
              <a:t> – </a:t>
            </a:r>
            <a:r>
              <a:rPr lang="en-US" b="0" dirty="0" smtClean="0"/>
              <a:t>Recursion</a:t>
            </a:r>
            <a:endParaRPr lang="en-US" dirty="0"/>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8</a:t>
            </a:fld>
            <a:endParaRPr lang="en-US"/>
          </a:p>
        </p:txBody>
      </p:sp>
      <p:sp>
        <p:nvSpPr>
          <p:cNvPr id="5" name="Isosceles Triangle 4"/>
          <p:cNvSpPr/>
          <p:nvPr/>
        </p:nvSpPr>
        <p:spPr bwMode="auto">
          <a:xfrm rot="20153205">
            <a:off x="1735778" y="1441544"/>
            <a:ext cx="1174460" cy="1085350"/>
          </a:xfrm>
          <a:prstGeom prst="triangl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7" name="Isosceles Triangle 6"/>
          <p:cNvSpPr/>
          <p:nvPr/>
        </p:nvSpPr>
        <p:spPr bwMode="auto">
          <a:xfrm rot="1481573">
            <a:off x="2792378" y="1642716"/>
            <a:ext cx="1744911" cy="1743191"/>
          </a:xfrm>
          <a:prstGeom prst="triangl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8" name="Isosceles Triangle 7"/>
          <p:cNvSpPr/>
          <p:nvPr/>
        </p:nvSpPr>
        <p:spPr bwMode="auto">
          <a:xfrm rot="3393142">
            <a:off x="2023720" y="3225325"/>
            <a:ext cx="883691" cy="890713"/>
          </a:xfrm>
          <a:prstGeom prst="triangl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9" name="Isosceles Triangle 8"/>
          <p:cNvSpPr/>
          <p:nvPr/>
        </p:nvSpPr>
        <p:spPr bwMode="auto">
          <a:xfrm rot="21309555">
            <a:off x="4912066" y="2279209"/>
            <a:ext cx="780253" cy="2176463"/>
          </a:xfrm>
          <a:prstGeom prst="triangle">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0" name="Isosceles Triangle 9"/>
          <p:cNvSpPr/>
          <p:nvPr/>
        </p:nvSpPr>
        <p:spPr bwMode="auto">
          <a:xfrm rot="21309555">
            <a:off x="3798523" y="4000921"/>
            <a:ext cx="1099739" cy="967579"/>
          </a:xfrm>
          <a:prstGeom prst="triangl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1" name="Isosceles Triangle 10"/>
          <p:cNvSpPr/>
          <p:nvPr/>
        </p:nvSpPr>
        <p:spPr bwMode="auto">
          <a:xfrm rot="15445658">
            <a:off x="5668789" y="2971177"/>
            <a:ext cx="959738" cy="882130"/>
          </a:xfrm>
          <a:prstGeom prst="triangle">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2" name="Isosceles Triangle 11"/>
          <p:cNvSpPr/>
          <p:nvPr/>
        </p:nvSpPr>
        <p:spPr bwMode="auto">
          <a:xfrm rot="3291961">
            <a:off x="4382989" y="1381185"/>
            <a:ext cx="877273" cy="1160382"/>
          </a:xfrm>
          <a:prstGeom prst="triangl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3" name="Isosceles Triangle 12"/>
          <p:cNvSpPr/>
          <p:nvPr/>
        </p:nvSpPr>
        <p:spPr bwMode="auto">
          <a:xfrm rot="305333">
            <a:off x="6229919" y="3757678"/>
            <a:ext cx="1178305" cy="1103287"/>
          </a:xfrm>
          <a:prstGeom prst="triangle">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7" name="Rectangle 16"/>
          <p:cNvSpPr/>
          <p:nvPr/>
        </p:nvSpPr>
        <p:spPr bwMode="auto">
          <a:xfrm>
            <a:off x="251520"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1</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8" name="Rectangle 17"/>
          <p:cNvSpPr/>
          <p:nvPr/>
        </p:nvSpPr>
        <p:spPr bwMode="auto">
          <a:xfrm>
            <a:off x="755576"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2</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19" name="Rectangle 18"/>
          <p:cNvSpPr/>
          <p:nvPr/>
        </p:nvSpPr>
        <p:spPr bwMode="auto">
          <a:xfrm>
            <a:off x="1259632"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4</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0" name="Rectangle 19"/>
          <p:cNvSpPr/>
          <p:nvPr/>
        </p:nvSpPr>
        <p:spPr bwMode="auto">
          <a:xfrm>
            <a:off x="1763688"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5</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1" name="TextBox 20"/>
          <p:cNvSpPr txBox="1"/>
          <p:nvPr/>
        </p:nvSpPr>
        <p:spPr>
          <a:xfrm>
            <a:off x="141512" y="5239526"/>
            <a:ext cx="914400" cy="457200"/>
          </a:xfrm>
          <a:prstGeom prst="rect">
            <a:avLst/>
          </a:prstGeom>
          <a:noFill/>
        </p:spPr>
        <p:txBody>
          <a:bodyPr wrap="none" rtlCol="0">
            <a:normAutofit/>
          </a:bodyPr>
          <a:lstStyle/>
          <a:p>
            <a:r>
              <a:rPr lang="en-US" sz="2000" b="1" dirty="0" smtClean="0">
                <a:latin typeface="Verdana" pitchFamily="34" charset="0"/>
                <a:ea typeface="Verdana" pitchFamily="34" charset="0"/>
                <a:cs typeface="Verdana" pitchFamily="34" charset="0"/>
              </a:rPr>
              <a:t>Rays</a:t>
            </a:r>
          </a:p>
        </p:txBody>
      </p:sp>
      <p:sp>
        <p:nvSpPr>
          <p:cNvPr id="23" name="Rectangle 22"/>
          <p:cNvSpPr/>
          <p:nvPr/>
        </p:nvSpPr>
        <p:spPr bwMode="auto">
          <a:xfrm>
            <a:off x="2267744" y="5733256"/>
            <a:ext cx="504056" cy="504056"/>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7</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4" name="Rectangle 23"/>
          <p:cNvSpPr/>
          <p:nvPr/>
        </p:nvSpPr>
        <p:spPr bwMode="auto">
          <a:xfrm>
            <a:off x="2771800"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3</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5" name="Rectangle 24"/>
          <p:cNvSpPr/>
          <p:nvPr/>
        </p:nvSpPr>
        <p:spPr bwMode="auto">
          <a:xfrm>
            <a:off x="3275856"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6</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6" name="Rectangle 25"/>
          <p:cNvSpPr/>
          <p:nvPr/>
        </p:nvSpPr>
        <p:spPr bwMode="auto">
          <a:xfrm>
            <a:off x="3779912" y="5733256"/>
            <a:ext cx="504056" cy="504056"/>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lumMod val="50000"/>
                  </a:schemeClr>
                </a:solidFill>
                <a:latin typeface="Arial" charset="0"/>
                <a:ea typeface="ＭＳ Ｐゴシック" charset="-128"/>
              </a:rPr>
              <a:t>0</a:t>
            </a:r>
            <a:endParaRPr kumimoji="0" lang="en-US" sz="2400" b="0" i="0" u="none" strike="noStrike" cap="none" normalizeH="0" baseline="0" dirty="0" smtClean="0">
              <a:ln>
                <a:noFill/>
              </a:ln>
              <a:solidFill>
                <a:schemeClr val="bg1">
                  <a:lumMod val="50000"/>
                </a:schemeClr>
              </a:solidFill>
              <a:effectLst/>
              <a:latin typeface="Arial" charset="0"/>
              <a:ea typeface="ＭＳ Ｐゴシック" charset="-128"/>
            </a:endParaRPr>
          </a:p>
        </p:txBody>
      </p:sp>
      <p:sp>
        <p:nvSpPr>
          <p:cNvPr id="27" name="Rectangle 26"/>
          <p:cNvSpPr/>
          <p:nvPr/>
        </p:nvSpPr>
        <p:spPr bwMode="auto">
          <a:xfrm>
            <a:off x="4836620" y="5733256"/>
            <a:ext cx="504056"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B</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8" name="Rectangle 27"/>
          <p:cNvSpPr/>
          <p:nvPr/>
        </p:nvSpPr>
        <p:spPr bwMode="auto">
          <a:xfrm>
            <a:off x="5340676" y="5733256"/>
            <a:ext cx="504056"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C</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29" name="Rectangle 28"/>
          <p:cNvSpPr/>
          <p:nvPr/>
        </p:nvSpPr>
        <p:spPr bwMode="auto">
          <a:xfrm>
            <a:off x="5844732" y="5733256"/>
            <a:ext cx="504056"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E</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0" name="Rectangle 29"/>
          <p:cNvSpPr/>
          <p:nvPr/>
        </p:nvSpPr>
        <p:spPr bwMode="auto">
          <a:xfrm>
            <a:off x="6348788" y="5733256"/>
            <a:ext cx="504056"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G</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1" name="TextBox 30"/>
          <p:cNvSpPr txBox="1"/>
          <p:nvPr/>
        </p:nvSpPr>
        <p:spPr>
          <a:xfrm>
            <a:off x="4715959" y="5243353"/>
            <a:ext cx="1083446" cy="457200"/>
          </a:xfrm>
          <a:prstGeom prst="rect">
            <a:avLst/>
          </a:prstGeom>
          <a:noFill/>
        </p:spPr>
        <p:txBody>
          <a:bodyPr wrap="none" rtlCol="0">
            <a:normAutofit/>
          </a:bodyPr>
          <a:lstStyle/>
          <a:p>
            <a:r>
              <a:rPr lang="en-US" sz="2000" b="1" dirty="0">
                <a:latin typeface="Verdana" pitchFamily="34" charset="0"/>
                <a:ea typeface="Verdana" pitchFamily="34" charset="0"/>
                <a:cs typeface="Verdana" pitchFamily="34" charset="0"/>
              </a:rPr>
              <a:t>Triangles</a:t>
            </a:r>
          </a:p>
        </p:txBody>
      </p:sp>
      <p:sp>
        <p:nvSpPr>
          <p:cNvPr id="32" name="Rectangle 31"/>
          <p:cNvSpPr/>
          <p:nvPr/>
        </p:nvSpPr>
        <p:spPr bwMode="auto">
          <a:xfrm>
            <a:off x="6852844" y="5733256"/>
            <a:ext cx="504056" cy="504056"/>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H</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3" name="Rectangle 32"/>
          <p:cNvSpPr/>
          <p:nvPr/>
        </p:nvSpPr>
        <p:spPr bwMode="auto">
          <a:xfrm>
            <a:off x="7356900" y="5733256"/>
            <a:ext cx="504056" cy="504056"/>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128"/>
              </a:rPr>
              <a:t>F</a:t>
            </a:r>
          </a:p>
        </p:txBody>
      </p:sp>
      <p:sp>
        <p:nvSpPr>
          <p:cNvPr id="34" name="Rectangle 33"/>
          <p:cNvSpPr/>
          <p:nvPr/>
        </p:nvSpPr>
        <p:spPr bwMode="auto">
          <a:xfrm>
            <a:off x="7860956" y="5733256"/>
            <a:ext cx="504056" cy="504056"/>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latin typeface="Arial" charset="0"/>
                <a:ea typeface="ＭＳ Ｐゴシック" charset="-128"/>
              </a:rPr>
              <a:t>D</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sp>
        <p:nvSpPr>
          <p:cNvPr id="35" name="Rectangle 34"/>
          <p:cNvSpPr/>
          <p:nvPr/>
        </p:nvSpPr>
        <p:spPr bwMode="auto">
          <a:xfrm>
            <a:off x="8365012" y="5733256"/>
            <a:ext cx="504056" cy="504056"/>
          </a:xfrm>
          <a:prstGeom prst="rect">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latin typeface="Arial" charset="0"/>
                <a:ea typeface="ＭＳ Ｐゴシック" charset="-128"/>
              </a:rPr>
              <a:t>A</a:t>
            </a:r>
            <a:endParaRPr kumimoji="0" lang="en-US" sz="2400" b="0" i="0" u="none" strike="noStrike" cap="none" normalizeH="0" baseline="0" dirty="0" smtClean="0">
              <a:ln>
                <a:noFill/>
              </a:ln>
              <a:solidFill>
                <a:schemeClr val="tx1"/>
              </a:solidFill>
              <a:effectLst/>
              <a:latin typeface="Arial" charset="0"/>
              <a:ea typeface="ＭＳ Ｐゴシック" charset="-128"/>
            </a:endParaRPr>
          </a:p>
        </p:txBody>
      </p:sp>
      <p:cxnSp>
        <p:nvCxnSpPr>
          <p:cNvPr id="39" name="Straight Arrow Connector 38"/>
          <p:cNvCxnSpPr/>
          <p:nvPr/>
        </p:nvCxnSpPr>
        <p:spPr bwMode="auto">
          <a:xfrm>
            <a:off x="1259632" y="1855136"/>
            <a:ext cx="499814" cy="2537530"/>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49" name="Straight Arrow Connector 48"/>
          <p:cNvCxnSpPr/>
          <p:nvPr/>
        </p:nvCxnSpPr>
        <p:spPr bwMode="auto">
          <a:xfrm flipV="1">
            <a:off x="3527884" y="1286498"/>
            <a:ext cx="1308736" cy="272261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3" name="Straight Arrow Connector 52"/>
          <p:cNvCxnSpPr/>
          <p:nvPr/>
        </p:nvCxnSpPr>
        <p:spPr bwMode="auto">
          <a:xfrm>
            <a:off x="5812680" y="1929295"/>
            <a:ext cx="1255135" cy="203561"/>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57" name="Straight Arrow Connector 56"/>
          <p:cNvCxnSpPr/>
          <p:nvPr/>
        </p:nvCxnSpPr>
        <p:spPr bwMode="auto">
          <a:xfrm flipV="1">
            <a:off x="7521419" y="2060848"/>
            <a:ext cx="465553" cy="2133006"/>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62" name="Straight Arrow Connector 61"/>
          <p:cNvCxnSpPr/>
          <p:nvPr/>
        </p:nvCxnSpPr>
        <p:spPr bwMode="auto">
          <a:xfrm flipH="1">
            <a:off x="6148658" y="3194995"/>
            <a:ext cx="1838314" cy="1252158"/>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66" name="Straight Arrow Connector 65"/>
          <p:cNvCxnSpPr/>
          <p:nvPr/>
        </p:nvCxnSpPr>
        <p:spPr bwMode="auto">
          <a:xfrm>
            <a:off x="2073255" y="5085184"/>
            <a:ext cx="1397089" cy="74854"/>
          </a:xfrm>
          <a:prstGeom prst="straightConnector1">
            <a:avLst/>
          </a:prstGeom>
          <a:solidFill>
            <a:schemeClr val="accent1"/>
          </a:solidFill>
          <a:ln w="12700" cap="flat" cmpd="sng" algn="ctr">
            <a:solidFill>
              <a:schemeClr val="bg1">
                <a:lumMod val="75000"/>
              </a:schemeClr>
            </a:solidFill>
            <a:prstDash val="solid"/>
            <a:round/>
            <a:headEnd type="none" w="med" len="med"/>
            <a:tailEnd type="stealth" w="lg" len="lg"/>
          </a:ln>
          <a:effectLst/>
        </p:spPr>
      </p:cxnSp>
      <p:cxnSp>
        <p:nvCxnSpPr>
          <p:cNvPr id="72" name="Straight Arrow Connector 71"/>
          <p:cNvCxnSpPr/>
          <p:nvPr/>
        </p:nvCxnSpPr>
        <p:spPr bwMode="auto">
          <a:xfrm flipV="1">
            <a:off x="4336806" y="3194995"/>
            <a:ext cx="1387322" cy="217247"/>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cxnSp>
        <p:nvCxnSpPr>
          <p:cNvPr id="75" name="Straight Arrow Connector 74"/>
          <p:cNvCxnSpPr/>
          <p:nvPr/>
        </p:nvCxnSpPr>
        <p:spPr bwMode="auto">
          <a:xfrm>
            <a:off x="1115616" y="2961532"/>
            <a:ext cx="1965084" cy="108624"/>
          </a:xfrm>
          <a:prstGeom prst="straightConnector1">
            <a:avLst/>
          </a:prstGeom>
          <a:solidFill>
            <a:schemeClr val="accent1"/>
          </a:solidFill>
          <a:ln w="12700" cap="flat" cmpd="sng" algn="ctr">
            <a:solidFill>
              <a:schemeClr val="tx1"/>
            </a:solidFill>
            <a:prstDash val="solid"/>
            <a:round/>
            <a:headEnd type="none" w="med" len="med"/>
            <a:tailEnd type="stealth" w="lg" len="lg"/>
          </a:ln>
          <a:effectLst/>
        </p:spPr>
      </p:cxnSp>
      <p:sp>
        <p:nvSpPr>
          <p:cNvPr id="41" name="Rectangle 40"/>
          <p:cNvSpPr/>
          <p:nvPr/>
        </p:nvSpPr>
        <p:spPr bwMode="auto">
          <a:xfrm>
            <a:off x="1828800" y="1464695"/>
            <a:ext cx="3489850" cy="3569801"/>
          </a:xfrm>
          <a:prstGeom prst="rect">
            <a:avLst/>
          </a:prstGeom>
          <a:noFill/>
          <a:ln w="2857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43" name="Rectangle 42"/>
          <p:cNvSpPr/>
          <p:nvPr/>
        </p:nvSpPr>
        <p:spPr bwMode="auto">
          <a:xfrm>
            <a:off x="4983310" y="2260505"/>
            <a:ext cx="2393953" cy="2675137"/>
          </a:xfrm>
          <a:prstGeom prst="rect">
            <a:avLst/>
          </a:prstGeom>
          <a:noFill/>
          <a:ln w="2857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44418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method</a:t>
            </a:r>
            <a:endParaRPr lang="en-US" dirty="0"/>
          </a:p>
        </p:txBody>
      </p:sp>
      <p:sp>
        <p:nvSpPr>
          <p:cNvPr id="3" name="Content Placeholder 2"/>
          <p:cNvSpPr>
            <a:spLocks noGrp="1"/>
          </p:cNvSpPr>
          <p:nvPr>
            <p:ph idx="1"/>
          </p:nvPr>
        </p:nvSpPr>
        <p:spPr/>
        <p:txBody>
          <a:bodyPr/>
          <a:lstStyle/>
          <a:p>
            <a:r>
              <a:rPr lang="en-US" dirty="0" smtClean="0"/>
              <a:t>Divide-and-conquer ray tracer</a:t>
            </a:r>
          </a:p>
          <a:p>
            <a:endParaRPr lang="en-US" dirty="0" smtClean="0"/>
          </a:p>
          <a:p>
            <a:r>
              <a:rPr lang="en-US" dirty="0" smtClean="0"/>
              <a:t>Optimized for </a:t>
            </a:r>
            <a:r>
              <a:rPr lang="en-US" i="1" dirty="0" smtClean="0"/>
              <a:t>incoherent rays</a:t>
            </a:r>
          </a:p>
          <a:p>
            <a:pPr lvl="1"/>
            <a:r>
              <a:rPr lang="en-US" dirty="0" smtClean="0"/>
              <a:t>Goal: efficient cache and SIMD utilization</a:t>
            </a:r>
          </a:p>
          <a:p>
            <a:pPr lvl="1"/>
            <a:endParaRPr lang="en-US" i="1" dirty="0" smtClean="0"/>
          </a:p>
          <a:p>
            <a:r>
              <a:rPr lang="en-US" dirty="0" smtClean="0"/>
              <a:t>Optimized for </a:t>
            </a:r>
            <a:r>
              <a:rPr lang="en-US" i="1" dirty="0" smtClean="0"/>
              <a:t>8-wide SIMD</a:t>
            </a:r>
          </a:p>
          <a:p>
            <a:pPr lvl="1"/>
            <a:r>
              <a:rPr lang="en-US" b="1" dirty="0" smtClean="0"/>
              <a:t>AVX </a:t>
            </a:r>
            <a:r>
              <a:rPr lang="en-US" dirty="0" smtClean="0"/>
              <a:t>(Advanced Vector Extensions)</a:t>
            </a:r>
          </a:p>
          <a:p>
            <a:pPr lvl="1"/>
            <a:r>
              <a:rPr lang="en-US" dirty="0"/>
              <a:t>Successor of </a:t>
            </a:r>
            <a:r>
              <a:rPr lang="en-US" dirty="0" smtClean="0"/>
              <a:t>SSE</a:t>
            </a:r>
          </a:p>
          <a:p>
            <a:pPr lvl="1"/>
            <a:r>
              <a:rPr lang="en-US" dirty="0" smtClean="0"/>
              <a:t>Intel Sandy Bridge (2011)</a:t>
            </a:r>
          </a:p>
        </p:txBody>
      </p:sp>
      <p:sp>
        <p:nvSpPr>
          <p:cNvPr id="4" name="Slide Number Placeholder 3"/>
          <p:cNvSpPr>
            <a:spLocks noGrp="1"/>
          </p:cNvSpPr>
          <p:nvPr>
            <p:ph type="sldNum" sz="quarter" idx="10"/>
          </p:nvPr>
        </p:nvSpPr>
        <p:spPr/>
        <p:txBody>
          <a:bodyPr/>
          <a:lstStyle/>
          <a:p>
            <a:pPr>
              <a:defRPr/>
            </a:pPr>
            <a:fld id="{D7C85BF3-5E19-4594-99B5-AA97B538C2EF}" type="slidenum">
              <a:rPr lang="en-US" smtClean="0"/>
              <a:pPr>
                <a:defRPr/>
              </a:pPr>
              <a:t>9</a:t>
            </a:fld>
            <a:endParaRPr lang="en-US"/>
          </a:p>
        </p:txBody>
      </p:sp>
    </p:spTree>
    <p:extLst>
      <p:ext uri="{BB962C8B-B14F-4D97-AF65-F5344CB8AC3E}">
        <p14:creationId xmlns:p14="http://schemas.microsoft.com/office/powerpoint/2010/main" val="1581135625"/>
      </p:ext>
    </p:extLst>
  </p:cSld>
  <p:clrMapOvr>
    <a:masterClrMapping/>
  </p:clrMapOvr>
  <p:timing>
    <p:tnLst>
      <p:par>
        <p:cTn id="1" dur="indefinite" restart="never" nodeType="tmRoot"/>
      </p:par>
    </p:tnLst>
  </p:timing>
</p:sld>
</file>

<file path=ppt/theme/theme1.xml><?xml version="1.0" encoding="utf-8"?>
<a:theme xmlns:a="http://schemas.openxmlformats.org/drawingml/2006/main" name="eg2012">
  <a:themeElements>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zione vuota">
      <a:majorFont>
        <a:latin typeface="Myriad Pro Bold Cond"/>
        <a:ea typeface="ＭＳ Ｐゴシック"/>
        <a:cs typeface=""/>
      </a:majorFont>
      <a:minorFont>
        <a:latin typeface="Myriad Pro"/>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Arial" charset="0"/>
            <a:ea typeface="ＭＳ Ｐゴシック" charset="-128"/>
          </a:defRPr>
        </a:defPPr>
      </a:lstStyle>
    </a:lnDef>
    <a:txDef>
      <a:spPr>
        <a:noFill/>
      </a:spPr>
      <a:bodyPr wrap="none" rtlCol="0">
        <a:normAutofit/>
      </a:bodyPr>
      <a:lstStyle>
        <a:defPPr>
          <a:buFont typeface="Arial" pitchFamily="34" charset="0"/>
          <a:buChar char="•"/>
          <a:defRPr sz="2000" dirty="0" smtClean="0"/>
        </a:defPPr>
      </a:lstStyle>
    </a:txDef>
  </a:objectDefaults>
  <a:extraClrSchemeLst>
    <a:extraClrScheme>
      <a:clrScheme name="Presentazione vuo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zione vuo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zione vuo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zione vuo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zione vuo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zione vuo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zione vuota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zione vuo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zione vuo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zione vuo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zione vuo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zione vuo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crs4-vic-template</Template>
  <TotalTime>4223</TotalTime>
  <Words>1954</Words>
  <Application>Microsoft Office PowerPoint</Application>
  <PresentationFormat>On-screen Show (4:3)</PresentationFormat>
  <Paragraphs>326</Paragraphs>
  <Slides>22</Slides>
  <Notes>21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Myriad Pro Bold Cond</vt:lpstr>
      <vt:lpstr>Times</vt:lpstr>
      <vt:lpstr>Wingdings</vt:lpstr>
      <vt:lpstr>ＭＳ Ｐゴシック</vt:lpstr>
      <vt:lpstr>Verdana</vt:lpstr>
      <vt:lpstr>eg2012</vt:lpstr>
      <vt:lpstr>Incoherent Ray Tracing without Acceleration Structures</vt:lpstr>
      <vt:lpstr>Divide-and-conquer ray tracing</vt:lpstr>
      <vt:lpstr>Algorithm</vt:lpstr>
      <vt:lpstr>Algorithm – Bounding volume</vt:lpstr>
      <vt:lpstr>Algorithm – Ray filtering</vt:lpstr>
      <vt:lpstr>Algorithm – Object partitioning</vt:lpstr>
      <vt:lpstr>Algorithm – Object partitioning</vt:lpstr>
      <vt:lpstr>Algorithm – Recursion</vt:lpstr>
      <vt:lpstr>New method</vt:lpstr>
      <vt:lpstr>Ray filtering</vt:lpstr>
      <vt:lpstr>Ray data layout</vt:lpstr>
      <vt:lpstr>Ray-box intersection</vt:lpstr>
      <vt:lpstr>Triangle partitioning</vt:lpstr>
      <vt:lpstr>Adaptive partitioning</vt:lpstr>
      <vt:lpstr>Adaptive partitioning</vt:lpstr>
      <vt:lpstr>Ray-triangle intersection</vt:lpstr>
      <vt:lpstr>Multithreading</vt:lpstr>
      <vt:lpstr>Results</vt:lpstr>
      <vt:lpstr>Results</vt:lpstr>
      <vt:lpstr>Demo: Fairy Forest</vt:lpstr>
      <vt:lpstr>Conclusions</vt:lpstr>
      <vt:lpstr>Thank you!</vt:lpstr>
    </vt:vector>
  </TitlesOfParts>
  <Company>crs4</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EG2012 Template</dc:title>
  <dc:subject>Powerpoint template for Eurographics 2012 conference</dc:subject>
  <dc:creator>crs4</dc:creator>
  <cp:lastModifiedBy>Áfra Attila Tamás</cp:lastModifiedBy>
  <cp:revision>711</cp:revision>
  <dcterms:created xsi:type="dcterms:W3CDTF">2012-01-21T11:36:29Z</dcterms:created>
  <dcterms:modified xsi:type="dcterms:W3CDTF">2012-05-17T14:32:40Z</dcterms:modified>
</cp:coreProperties>
</file>